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3F3A82-7720-4830-A62A-08D783790B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234595A-065A-478D-BD8F-9D908C960E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7CD25E6-E94B-4493-BDE3-BEC2A0F0E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A35A671-84C1-498E-A7D3-3E45CBE4D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821D446-7507-4D9F-97E5-811716382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6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9A7DD28-0BFD-4306-AE03-61DF03549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3622AAB-5885-423D-80F0-69640803E6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7DBAC5E-1313-47F5-B6BF-051F5FAAE8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C373F6A-2420-4F7C-9AD3-CFD949088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142858A-A974-454B-AB4C-793782E0E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9589ADD-DDD8-48FA-9EC5-4FDBFEBF3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0142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30E0F5-EC63-4FEB-9E29-8718CE063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7DCE78B-4D35-4E5C-B049-3404C923EC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7ACCFC6-BFB3-4C76-A67C-55A55F0A1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272C0D5-2256-41DF-A370-DE8A4599E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C7ACACE-C6F4-4E2E-AC24-7C0171081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5836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75B562B-564A-4DA0-93C7-E0D335A153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687C19AB-4E1E-4974-9750-D698DE311C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0D925DA-E5D6-48A9-B19D-07FD46BAD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83ACF01-3C48-46A7-A6D4-0302FE5BD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3CFD3B2-3217-447B-BBD3-D22CDA417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122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FE49C82-BA69-4F29-8B8A-7F592A6F7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5D60E75-1711-4FFF-841E-D4C3510C89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BBC16C0-2CF1-417E-BF1F-718D17AB5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24D4220-7118-405B-B5A0-41C5E07B4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6EB6C1-0DC9-47A3-9844-CA1C331E3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8372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53E07A3-99B7-4869-B0BD-9D696157C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A190AC0-403D-486A-90B4-2566305BDD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BBB73E4-11D3-4756-914A-67C90A293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96D2F65-6982-47A0-8184-CBB952C1A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FA109C-E4DC-4B69-BE33-93B505B8B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786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DEEDE7A-4CA6-43C5-96D9-EAD32A1DB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CCAEE94-92F2-4739-85AC-68015E95A1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25777E0-E26A-4B96-9997-C771979E84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5E510B0-3EBE-4C07-96CF-427754007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0C7576C-80A9-4BF8-AA4E-2D4C47034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558A4AC-A16C-4BCB-B18A-58A1C9686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220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4CBC84-881C-4219-93AE-979E85F92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9B127F6-CF89-4F15-B2B7-A4A2BFD3FA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30BB710-415D-4FF1-839D-2F30B3F7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CE38E1C4-110D-4B1E-BEDC-507BE6DE39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2BD9A28-F2DB-4C40-808E-E3D6D76460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62AE7D50-D3CC-46D2-B91C-C031FA5EC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5FA72D83-3032-431C-A248-955F68776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6FC36E95-38DD-4A54-BA60-99BF18301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617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7C5891-E9CA-4165-8FBF-4A8682308E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1993"/>
            <a:ext cx="10515600" cy="57292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algn="ctr"/>
            <a:r>
              <a:rPr lang="pl-PL" sz="1600" b="1" dirty="0"/>
              <a:t>Tytuł osi priorytetowej</a:t>
            </a:r>
            <a:br>
              <a:rPr lang="pl-PL" sz="1600" b="1" dirty="0"/>
            </a:br>
            <a:r>
              <a:rPr lang="pl-PL" sz="1600" b="1" dirty="0"/>
              <a:t>druga linijka</a:t>
            </a:r>
          </a:p>
        </p:txBody>
      </p:sp>
      <p:sp>
        <p:nvSpPr>
          <p:cNvPr id="6" name="pole tekstowe 3">
            <a:extLst>
              <a:ext uri="{FF2B5EF4-FFF2-40B4-BE49-F238E27FC236}">
                <a16:creationId xmlns:a16="http://schemas.microsoft.com/office/drawing/2014/main" id="{A70B6BB6-1C9A-43A1-9480-5EFB9FB1C993}"/>
              </a:ext>
            </a:extLst>
          </p:cNvPr>
          <p:cNvSpPr txBox="1"/>
          <p:nvPr userDrawn="1"/>
        </p:nvSpPr>
        <p:spPr>
          <a:xfrm>
            <a:off x="323205" y="736847"/>
            <a:ext cx="1965994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100" b="1" dirty="0"/>
              <a:t>Potrzeby społeczno-gospodarcze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72E29F2B-C69E-4059-9510-FA02E41EAD32}"/>
              </a:ext>
            </a:extLst>
          </p:cNvPr>
          <p:cNvSpPr txBox="1"/>
          <p:nvPr userDrawn="1"/>
        </p:nvSpPr>
        <p:spPr>
          <a:xfrm>
            <a:off x="2450100" y="736847"/>
            <a:ext cx="1799370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Typ interwencji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8A02B5E3-EE9F-463D-9FCA-8BA127F2EC17}"/>
              </a:ext>
            </a:extLst>
          </p:cNvPr>
          <p:cNvSpPr txBox="1"/>
          <p:nvPr userDrawn="1"/>
        </p:nvSpPr>
        <p:spPr>
          <a:xfrm>
            <a:off x="4410371" y="737763"/>
            <a:ext cx="3524250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Produkt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F4D12ED3-14CE-4876-AEAC-DD83D4A6C45A}"/>
              </a:ext>
            </a:extLst>
          </p:cNvPr>
          <p:cNvSpPr txBox="1"/>
          <p:nvPr userDrawn="1"/>
        </p:nvSpPr>
        <p:spPr>
          <a:xfrm>
            <a:off x="8095522" y="736847"/>
            <a:ext cx="1723687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Rezultat strategiczny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135FD6CF-ED3C-461B-8B1C-25819267283A}"/>
              </a:ext>
            </a:extLst>
          </p:cNvPr>
          <p:cNvSpPr txBox="1"/>
          <p:nvPr userDrawn="1"/>
        </p:nvSpPr>
        <p:spPr>
          <a:xfrm>
            <a:off x="9985385" y="736847"/>
            <a:ext cx="1883410" cy="441079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Czynniki zewnętrzne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0372DDCF-D1FA-4563-AF2E-CD19174A39AD}"/>
              </a:ext>
            </a:extLst>
          </p:cNvPr>
          <p:cNvSpPr txBox="1"/>
          <p:nvPr userDrawn="1"/>
        </p:nvSpPr>
        <p:spPr>
          <a:xfrm>
            <a:off x="9664725" y="6138077"/>
            <a:ext cx="2571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          </a:t>
            </a:r>
            <a:r>
              <a:rPr lang="pl-PL" sz="800" b="1" dirty="0">
                <a:solidFill>
                  <a:schemeClr val="accent3"/>
                </a:solidFill>
              </a:rPr>
              <a:t>       </a:t>
            </a:r>
            <a:r>
              <a:rPr lang="pl-PL" sz="800" b="1" dirty="0">
                <a:solidFill>
                  <a:schemeClr val="bg1">
                    <a:lumMod val="50000"/>
                  </a:schemeClr>
                </a:solidFill>
              </a:rPr>
              <a:t>Zmiana w zakresie działań, typu interwencji wskaźników Programu 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36BE9587-D16A-4288-B08E-457BA315DD0F}"/>
              </a:ext>
            </a:extLst>
          </p:cNvPr>
          <p:cNvSpPr txBox="1"/>
          <p:nvPr userDrawn="1"/>
        </p:nvSpPr>
        <p:spPr>
          <a:xfrm>
            <a:off x="9664725" y="6477547"/>
            <a:ext cx="2524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                 Zmiana w zakresie problemów diagnozowanych na etapie przygotowania Programu 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353E2733-A277-4022-ABD9-106C15F581DE}"/>
              </a:ext>
            </a:extLst>
          </p:cNvPr>
          <p:cNvSpPr/>
          <p:nvPr userDrawn="1"/>
        </p:nvSpPr>
        <p:spPr>
          <a:xfrm>
            <a:off x="9786979" y="6197601"/>
            <a:ext cx="315809" cy="74828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3AD8186C-717F-40F9-9A3D-8F1045846324}"/>
              </a:ext>
            </a:extLst>
          </p:cNvPr>
          <p:cNvSpPr/>
          <p:nvPr userDrawn="1"/>
        </p:nvSpPr>
        <p:spPr>
          <a:xfrm>
            <a:off x="9792483" y="6536155"/>
            <a:ext cx="304800" cy="7774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5336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7C5891-E9CA-4165-8FBF-4A8682308E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1993"/>
            <a:ext cx="10515600" cy="57292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algn="ctr"/>
            <a:r>
              <a:rPr lang="pl-PL" sz="1600" b="1" dirty="0"/>
              <a:t>Tytuł osi priorytetowej</a:t>
            </a:r>
            <a:br>
              <a:rPr lang="pl-PL" sz="1600" b="1" dirty="0"/>
            </a:br>
            <a:r>
              <a:rPr lang="pl-PL" sz="1600" b="1" dirty="0"/>
              <a:t>druga linijka</a:t>
            </a:r>
          </a:p>
        </p:txBody>
      </p:sp>
      <p:sp>
        <p:nvSpPr>
          <p:cNvPr id="6" name="pole tekstowe 3">
            <a:extLst>
              <a:ext uri="{FF2B5EF4-FFF2-40B4-BE49-F238E27FC236}">
                <a16:creationId xmlns:a16="http://schemas.microsoft.com/office/drawing/2014/main" id="{A70B6BB6-1C9A-43A1-9480-5EFB9FB1C993}"/>
              </a:ext>
            </a:extLst>
          </p:cNvPr>
          <p:cNvSpPr txBox="1"/>
          <p:nvPr userDrawn="1"/>
        </p:nvSpPr>
        <p:spPr>
          <a:xfrm>
            <a:off x="323205" y="736847"/>
            <a:ext cx="1965994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100" b="1" dirty="0"/>
              <a:t>Potrzeby społeczno-gospodarcze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72E29F2B-C69E-4059-9510-FA02E41EAD32}"/>
              </a:ext>
            </a:extLst>
          </p:cNvPr>
          <p:cNvSpPr txBox="1"/>
          <p:nvPr userDrawn="1"/>
        </p:nvSpPr>
        <p:spPr>
          <a:xfrm>
            <a:off x="2450100" y="736847"/>
            <a:ext cx="1799370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Typ interwencji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8A02B5E3-EE9F-463D-9FCA-8BA127F2EC17}"/>
              </a:ext>
            </a:extLst>
          </p:cNvPr>
          <p:cNvSpPr txBox="1"/>
          <p:nvPr userDrawn="1"/>
        </p:nvSpPr>
        <p:spPr>
          <a:xfrm>
            <a:off x="4410371" y="737763"/>
            <a:ext cx="3524250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Produkt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F4D12ED3-14CE-4876-AEAC-DD83D4A6C45A}"/>
              </a:ext>
            </a:extLst>
          </p:cNvPr>
          <p:cNvSpPr txBox="1"/>
          <p:nvPr userDrawn="1"/>
        </p:nvSpPr>
        <p:spPr>
          <a:xfrm>
            <a:off x="8095522" y="736847"/>
            <a:ext cx="1723687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Rezultat strategiczny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135FD6CF-ED3C-461B-8B1C-25819267283A}"/>
              </a:ext>
            </a:extLst>
          </p:cNvPr>
          <p:cNvSpPr txBox="1"/>
          <p:nvPr userDrawn="1"/>
        </p:nvSpPr>
        <p:spPr>
          <a:xfrm>
            <a:off x="9985385" y="736847"/>
            <a:ext cx="1883410" cy="441079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Czynniki zewnętrzne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0372DDCF-D1FA-4563-AF2E-CD19174A39AD}"/>
              </a:ext>
            </a:extLst>
          </p:cNvPr>
          <p:cNvSpPr txBox="1"/>
          <p:nvPr userDrawn="1"/>
        </p:nvSpPr>
        <p:spPr>
          <a:xfrm>
            <a:off x="9664725" y="6138077"/>
            <a:ext cx="2571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          </a:t>
            </a:r>
            <a:r>
              <a:rPr lang="pl-PL" sz="800" b="1" dirty="0">
                <a:solidFill>
                  <a:schemeClr val="accent3"/>
                </a:solidFill>
              </a:rPr>
              <a:t>       </a:t>
            </a:r>
            <a:r>
              <a:rPr lang="pl-PL" sz="800" b="1" dirty="0">
                <a:solidFill>
                  <a:schemeClr val="bg1">
                    <a:lumMod val="50000"/>
                  </a:schemeClr>
                </a:solidFill>
              </a:rPr>
              <a:t>Zmiana w zakresie działań, typu interwencji wskaźników Programu 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36BE9587-D16A-4288-B08E-457BA315DD0F}"/>
              </a:ext>
            </a:extLst>
          </p:cNvPr>
          <p:cNvSpPr txBox="1"/>
          <p:nvPr userDrawn="1"/>
        </p:nvSpPr>
        <p:spPr>
          <a:xfrm>
            <a:off x="9664725" y="6477547"/>
            <a:ext cx="2524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                 Zmiana w zakresie problemów diagnozowanych na etapie przygotowania Programu 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353E2733-A277-4022-ABD9-106C15F581DE}"/>
              </a:ext>
            </a:extLst>
          </p:cNvPr>
          <p:cNvSpPr/>
          <p:nvPr userDrawn="1"/>
        </p:nvSpPr>
        <p:spPr>
          <a:xfrm>
            <a:off x="9786979" y="6197601"/>
            <a:ext cx="315809" cy="74828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3AD8186C-717F-40F9-9A3D-8F1045846324}"/>
              </a:ext>
            </a:extLst>
          </p:cNvPr>
          <p:cNvSpPr/>
          <p:nvPr userDrawn="1"/>
        </p:nvSpPr>
        <p:spPr>
          <a:xfrm>
            <a:off x="9792483" y="6536155"/>
            <a:ext cx="304800" cy="7774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2431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6505610-8468-4265-AC1C-E5C5368B2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5C65B8F-FACC-484E-93F2-F6B02CC99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23D6614-B735-4607-B968-AAA6FB331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917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07FED9-419F-4033-9B30-FCDD94043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BB3A34C-E37F-40B5-A386-C8F6C1C89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0C259EE-7E29-43E1-B6D6-DE13114AE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905D74D-2E5F-4D9E-B094-52EF6572B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EA28979-5BC8-4F28-9F7E-684B12DEF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3B3BECB-4A66-495C-BF81-4A148CF0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176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5626D0D7-941E-40A6-8350-02147D947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AC44BC4-8DC7-4D33-AAE8-33E017F14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2F1909E-2A7D-4D4F-8D4E-27C9F35435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27F05B6-A4E0-4708-B3F5-1F9C0D66C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E0100A5-4C24-41FA-A2EA-FF59448C0D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932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467AB55-3130-48F4-BBC7-0B9B3BE9A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pl-PL" b="1" dirty="0"/>
              <a:t>Oś Priorytetowa II Gospodarka niskoemisyjna EFRR (CT4, PI 4e) Działanie 2.1, 2.2, 2.3, 2.4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8E319071-AC9C-49B3-AF46-44C8B0E291A6}"/>
              </a:ext>
            </a:extLst>
          </p:cNvPr>
          <p:cNvSpPr txBox="1"/>
          <p:nvPr/>
        </p:nvSpPr>
        <p:spPr>
          <a:xfrm>
            <a:off x="5176173" y="2553278"/>
            <a:ext cx="2206787" cy="37931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wybudowanych zintegrowanych węzłów przesiadkowych [szt.]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EEDE91E4-F693-4EC5-8E4A-62696EC8134C}"/>
              </a:ext>
            </a:extLst>
          </p:cNvPr>
          <p:cNvSpPr txBox="1"/>
          <p:nvPr/>
        </p:nvSpPr>
        <p:spPr>
          <a:xfrm>
            <a:off x="2597462" y="1388670"/>
            <a:ext cx="1474946" cy="93033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Zrównoważona multimodalna mobilność miejska i działania adaptacyjne łagodzące zmiany klimatu (Działanie 2.1, PI 4e)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2E0F48CB-E100-4D5B-9A40-0473C5D13148}"/>
              </a:ext>
            </a:extLst>
          </p:cNvPr>
          <p:cNvSpPr txBox="1"/>
          <p:nvPr/>
        </p:nvSpPr>
        <p:spPr>
          <a:xfrm>
            <a:off x="5176173" y="4372386"/>
            <a:ext cx="2206795" cy="37931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Długość wspartej infrastruktury rowerowej[km]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516CEFE5-9018-4A32-B127-38CCD3DA7E95}"/>
              </a:ext>
            </a:extLst>
          </p:cNvPr>
          <p:cNvSpPr txBox="1"/>
          <p:nvPr/>
        </p:nvSpPr>
        <p:spPr>
          <a:xfrm>
            <a:off x="10028348" y="1424293"/>
            <a:ext cx="1715565" cy="59275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>
                <a:solidFill>
                  <a:schemeClr val="tx1"/>
                </a:solidFill>
              </a:rPr>
              <a:t>Brak wiedzy na temat korzyści ekonomicznych wynikających z wdrażania technologii niskoemisyjnych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FFE58AFA-59B4-4371-9976-3CD332662551}"/>
              </a:ext>
            </a:extLst>
          </p:cNvPr>
          <p:cNvSpPr txBox="1"/>
          <p:nvPr/>
        </p:nvSpPr>
        <p:spPr>
          <a:xfrm>
            <a:off x="5176229" y="2988438"/>
            <a:ext cx="2204642" cy="30751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zainstalowanych inteligentnych systemów transportowych [szt.]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2B5EFD71-593D-4B39-B941-A23B00695956}"/>
              </a:ext>
            </a:extLst>
          </p:cNvPr>
          <p:cNvSpPr txBox="1"/>
          <p:nvPr/>
        </p:nvSpPr>
        <p:spPr>
          <a:xfrm>
            <a:off x="5176753" y="3456321"/>
            <a:ext cx="2206794" cy="86021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zakupionych lub zmodernizowanych jednostek taboru pasażerskiego w publicznym transporcie zbiorowym komunikacji miejskiej [szt.]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9F5FC778-C163-4592-AAD1-AFA267253CF6}"/>
              </a:ext>
            </a:extLst>
          </p:cNvPr>
          <p:cNvSpPr txBox="1"/>
          <p:nvPr/>
        </p:nvSpPr>
        <p:spPr>
          <a:xfrm>
            <a:off x="8264129" y="3124874"/>
            <a:ext cx="1467803" cy="68384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Liczba przewozów pasażerskich komunikacją miejską w mln [osoby]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E0F4F095-2C78-4C70-81E7-FC05804C38E7}"/>
              </a:ext>
            </a:extLst>
          </p:cNvPr>
          <p:cNvSpPr txBox="1"/>
          <p:nvPr/>
        </p:nvSpPr>
        <p:spPr>
          <a:xfrm>
            <a:off x="2593545" y="2428040"/>
            <a:ext cx="1474946" cy="110383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Zrównoważona multimodalna mobilność miejska i działania adaptacyjne łagodzące zmiany klimatu – ZIT SOM  (Działanie 2.2, PI 4e)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6B2E8089-373C-4158-B4BB-B5EF2DE8B8B7}"/>
              </a:ext>
            </a:extLst>
          </p:cNvPr>
          <p:cNvSpPr txBox="1"/>
          <p:nvPr/>
        </p:nvSpPr>
        <p:spPr>
          <a:xfrm>
            <a:off x="2597462" y="3644222"/>
            <a:ext cx="1474946" cy="111663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Zrównoważona multimodalna mobilność miejska i działania adaptacyjne łagodzące zmiany klimatu – ZIT K-K-B OF  (Działanie 2.3, PI 4e)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38A8C644-A855-4ECC-AD69-CFD062F07296}"/>
              </a:ext>
            </a:extLst>
          </p:cNvPr>
          <p:cNvSpPr txBox="1"/>
          <p:nvPr/>
        </p:nvSpPr>
        <p:spPr>
          <a:xfrm>
            <a:off x="2597462" y="4867019"/>
            <a:ext cx="1474946" cy="111663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Zrównoważona multimodalna mobilność miejska i działania adaptacyjne łagodzące zmiany klimatu – Kontrakty Samorządowe (Działanie 2.4, PI 4e)</a:t>
            </a:r>
          </a:p>
        </p:txBody>
      </p:sp>
      <p:grpSp>
        <p:nvGrpSpPr>
          <p:cNvPr id="41" name="Grupa 40">
            <a:extLst>
              <a:ext uri="{FF2B5EF4-FFF2-40B4-BE49-F238E27FC236}">
                <a16:creationId xmlns:a16="http://schemas.microsoft.com/office/drawing/2014/main" id="{12E7DA2D-AEEA-4E28-A509-C55ED08A3C9D}"/>
              </a:ext>
            </a:extLst>
          </p:cNvPr>
          <p:cNvGrpSpPr/>
          <p:nvPr/>
        </p:nvGrpSpPr>
        <p:grpSpPr>
          <a:xfrm>
            <a:off x="349745" y="2148177"/>
            <a:ext cx="1850964" cy="2910579"/>
            <a:chOff x="391304" y="1753337"/>
            <a:chExt cx="1850964" cy="3305280"/>
          </a:xfrm>
        </p:grpSpPr>
        <p:sp>
          <p:nvSpPr>
            <p:cNvPr id="4" name="pole tekstowe 3">
              <a:extLst>
                <a:ext uri="{FF2B5EF4-FFF2-40B4-BE49-F238E27FC236}">
                  <a16:creationId xmlns:a16="http://schemas.microsoft.com/office/drawing/2014/main" id="{A678431E-CB5F-4A4A-944A-2318055615F5}"/>
                </a:ext>
              </a:extLst>
            </p:cNvPr>
            <p:cNvSpPr txBox="1"/>
            <p:nvPr/>
          </p:nvSpPr>
          <p:spPr>
            <a:xfrm>
              <a:off x="395007" y="1753337"/>
              <a:ext cx="1847261" cy="650621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1000" dirty="0"/>
                <a:t>Znaczny udział emisji gazów cieplarnianych generowanej przez środki transportu</a:t>
              </a:r>
            </a:p>
          </p:txBody>
        </p:sp>
        <p:sp>
          <p:nvSpPr>
            <p:cNvPr id="16" name="pole tekstowe 68">
              <a:extLst>
                <a:ext uri="{FF2B5EF4-FFF2-40B4-BE49-F238E27FC236}">
                  <a16:creationId xmlns:a16="http://schemas.microsoft.com/office/drawing/2014/main" id="{986F9AE2-1DC4-4BEC-8F33-51241AB0ED45}"/>
                </a:ext>
              </a:extLst>
            </p:cNvPr>
            <p:cNvSpPr txBox="1"/>
            <p:nvPr/>
          </p:nvSpPr>
          <p:spPr>
            <a:xfrm>
              <a:off x="391304" y="2624372"/>
              <a:ext cx="1850964" cy="683681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1000" dirty="0"/>
                <a:t>Wysoki udział indywidualnych środków transportu samochodowego w miastach</a:t>
              </a:r>
            </a:p>
          </p:txBody>
        </p:sp>
        <p:sp>
          <p:nvSpPr>
            <p:cNvPr id="17" name="pole tekstowe 68">
              <a:extLst>
                <a:ext uri="{FF2B5EF4-FFF2-40B4-BE49-F238E27FC236}">
                  <a16:creationId xmlns:a16="http://schemas.microsoft.com/office/drawing/2014/main" id="{1E95145B-154F-43BD-B141-5BE257AA430F}"/>
                </a:ext>
              </a:extLst>
            </p:cNvPr>
            <p:cNvSpPr txBox="1"/>
            <p:nvPr/>
          </p:nvSpPr>
          <p:spPr>
            <a:xfrm>
              <a:off x="391304" y="4112653"/>
              <a:ext cx="1837287" cy="945964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1000" dirty="0"/>
                <a:t>Zwiększenie świadomości społecznej związanej z korzyściami ekonomicznymi wynikającymi z wdrażania „zielonych” technologii</a:t>
              </a:r>
            </a:p>
          </p:txBody>
        </p:sp>
      </p:grpSp>
      <p:sp>
        <p:nvSpPr>
          <p:cNvPr id="27" name="pole tekstowe 73">
            <a:extLst>
              <a:ext uri="{FF2B5EF4-FFF2-40B4-BE49-F238E27FC236}">
                <a16:creationId xmlns:a16="http://schemas.microsoft.com/office/drawing/2014/main" id="{815DB14A-691D-4BF4-9EF7-FB267CEAE133}"/>
              </a:ext>
            </a:extLst>
          </p:cNvPr>
          <p:cNvSpPr txBox="1"/>
          <p:nvPr/>
        </p:nvSpPr>
        <p:spPr>
          <a:xfrm>
            <a:off x="10028348" y="2763654"/>
            <a:ext cx="1715565" cy="64576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>
                <a:solidFill>
                  <a:schemeClr val="tx1"/>
                </a:solidFill>
              </a:rPr>
              <a:t>Wpływ emisji CO2 z innych województw oraz z Niemiec na poziom CO2 w powietrzu w woj. zachodniopomorskim</a:t>
            </a:r>
          </a:p>
        </p:txBody>
      </p:sp>
      <p:sp>
        <p:nvSpPr>
          <p:cNvPr id="28" name="pole tekstowe 73">
            <a:extLst>
              <a:ext uri="{FF2B5EF4-FFF2-40B4-BE49-F238E27FC236}">
                <a16:creationId xmlns:a16="http://schemas.microsoft.com/office/drawing/2014/main" id="{4E03C635-9052-4AED-905D-FE13D1DF3CFE}"/>
              </a:ext>
            </a:extLst>
          </p:cNvPr>
          <p:cNvSpPr txBox="1"/>
          <p:nvPr/>
        </p:nvSpPr>
        <p:spPr>
          <a:xfrm>
            <a:off x="10028348" y="4159116"/>
            <a:ext cx="1715565" cy="73163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>
                <a:solidFill>
                  <a:schemeClr val="tx1"/>
                </a:solidFill>
              </a:rPr>
              <a:t>Wysokie koszty realizacji budynków pasywnych (w zależności od źródeł: 10% do 30% wyższe niż pozostałych budynków)</a:t>
            </a:r>
          </a:p>
        </p:txBody>
      </p:sp>
      <p:sp>
        <p:nvSpPr>
          <p:cNvPr id="29" name="pole tekstowe 73">
            <a:extLst>
              <a:ext uri="{FF2B5EF4-FFF2-40B4-BE49-F238E27FC236}">
                <a16:creationId xmlns:a16="http://schemas.microsoft.com/office/drawing/2014/main" id="{685DA8E7-1A24-45EC-8DCD-22FEAED15693}"/>
              </a:ext>
            </a:extLst>
          </p:cNvPr>
          <p:cNvSpPr txBox="1"/>
          <p:nvPr/>
        </p:nvSpPr>
        <p:spPr>
          <a:xfrm>
            <a:off x="10028348" y="3540494"/>
            <a:ext cx="1715565" cy="48754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>
                <a:solidFill>
                  <a:schemeClr val="tx1"/>
                </a:solidFill>
              </a:rPr>
              <a:t>Niska jakość taboru i infrastruktury kolejowej w regionie</a:t>
            </a:r>
          </a:p>
        </p:txBody>
      </p:sp>
      <p:sp>
        <p:nvSpPr>
          <p:cNvPr id="30" name="pole tekstowe 73">
            <a:extLst>
              <a:ext uri="{FF2B5EF4-FFF2-40B4-BE49-F238E27FC236}">
                <a16:creationId xmlns:a16="http://schemas.microsoft.com/office/drawing/2014/main" id="{BAC34035-DB9D-44D9-B1B3-3A8B0971BEDD}"/>
              </a:ext>
            </a:extLst>
          </p:cNvPr>
          <p:cNvSpPr txBox="1"/>
          <p:nvPr/>
        </p:nvSpPr>
        <p:spPr>
          <a:xfrm>
            <a:off x="10028348" y="5021829"/>
            <a:ext cx="1715565" cy="94354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>
                <a:solidFill>
                  <a:schemeClr val="tx1"/>
                </a:solidFill>
              </a:rPr>
              <a:t>Wpływ emisji CO2 z innych źródeł na ogólną zawartość CO2 w powietrzu, co może powodować trudności w ocenie wielkości redukcji emisji z transportu</a:t>
            </a:r>
          </a:p>
        </p:txBody>
      </p:sp>
      <p:sp>
        <p:nvSpPr>
          <p:cNvPr id="31" name="pole tekstowe 73">
            <a:extLst>
              <a:ext uri="{FF2B5EF4-FFF2-40B4-BE49-F238E27FC236}">
                <a16:creationId xmlns:a16="http://schemas.microsoft.com/office/drawing/2014/main" id="{D3FDD7DB-BAE6-43B6-ACD0-A6CF7F83CCAD}"/>
              </a:ext>
            </a:extLst>
          </p:cNvPr>
          <p:cNvSpPr txBox="1"/>
          <p:nvPr/>
        </p:nvSpPr>
        <p:spPr>
          <a:xfrm>
            <a:off x="10028348" y="2148121"/>
            <a:ext cx="1715565" cy="48754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>
                <a:solidFill>
                  <a:schemeClr val="tx1"/>
                </a:solidFill>
              </a:rPr>
              <a:t>Przyzwyczajenie mieszkańców do korzystania z transportu prywatnego</a:t>
            </a:r>
          </a:p>
        </p:txBody>
      </p:sp>
      <p:sp>
        <p:nvSpPr>
          <p:cNvPr id="32" name="Dowolny kształt: kształt 31">
            <a:extLst>
              <a:ext uri="{FF2B5EF4-FFF2-40B4-BE49-F238E27FC236}">
                <a16:creationId xmlns:a16="http://schemas.microsoft.com/office/drawing/2014/main" id="{1E256C97-862A-4E58-A3D5-14BAD30A6BDD}"/>
              </a:ext>
            </a:extLst>
          </p:cNvPr>
          <p:cNvSpPr/>
          <p:nvPr/>
        </p:nvSpPr>
        <p:spPr>
          <a:xfrm>
            <a:off x="7863050" y="6188217"/>
            <a:ext cx="1709185" cy="517539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1000" kern="1200" dirty="0">
                <a:solidFill>
                  <a:schemeClr val="accent2"/>
                </a:solidFill>
              </a:rPr>
              <a:t>[Nowy czynnik]</a:t>
            </a:r>
          </a:p>
        </p:txBody>
      </p:sp>
      <p:sp>
        <p:nvSpPr>
          <p:cNvPr id="42" name="Nawias klamrowy zamykający 41">
            <a:extLst>
              <a:ext uri="{FF2B5EF4-FFF2-40B4-BE49-F238E27FC236}">
                <a16:creationId xmlns:a16="http://schemas.microsoft.com/office/drawing/2014/main" id="{718C260F-6972-410C-B70B-06C86A4D192A}"/>
              </a:ext>
            </a:extLst>
          </p:cNvPr>
          <p:cNvSpPr/>
          <p:nvPr/>
        </p:nvSpPr>
        <p:spPr>
          <a:xfrm>
            <a:off x="2206004" y="2148120"/>
            <a:ext cx="144809" cy="2910579"/>
          </a:xfrm>
          <a:prstGeom prst="rightBrace">
            <a:avLst>
              <a:gd name="adj1" fmla="val 8333"/>
              <a:gd name="adj2" fmla="val 4855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sp>
        <p:nvSpPr>
          <p:cNvPr id="44" name="Nawias klamrowy zamykający 43">
            <a:extLst>
              <a:ext uri="{FF2B5EF4-FFF2-40B4-BE49-F238E27FC236}">
                <a16:creationId xmlns:a16="http://schemas.microsoft.com/office/drawing/2014/main" id="{0639AC8E-2241-4D21-84B3-A0FE39AAF47A}"/>
              </a:ext>
            </a:extLst>
          </p:cNvPr>
          <p:cNvSpPr/>
          <p:nvPr/>
        </p:nvSpPr>
        <p:spPr>
          <a:xfrm rot="10800000">
            <a:off x="2433681" y="1388667"/>
            <a:ext cx="169071" cy="4594987"/>
          </a:xfrm>
          <a:prstGeom prst="rightBrace">
            <a:avLst>
              <a:gd name="adj1" fmla="val 8333"/>
              <a:gd name="adj2" fmla="val 5277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sp>
        <p:nvSpPr>
          <p:cNvPr id="45" name="Nawias klamrowy zamykający 44">
            <a:extLst>
              <a:ext uri="{FF2B5EF4-FFF2-40B4-BE49-F238E27FC236}">
                <a16:creationId xmlns:a16="http://schemas.microsoft.com/office/drawing/2014/main" id="{88830853-8654-4CD7-89DF-53221589ED81}"/>
              </a:ext>
            </a:extLst>
          </p:cNvPr>
          <p:cNvSpPr/>
          <p:nvPr/>
        </p:nvSpPr>
        <p:spPr>
          <a:xfrm>
            <a:off x="4091381" y="1383085"/>
            <a:ext cx="420656" cy="4594987"/>
          </a:xfrm>
          <a:prstGeom prst="rightBrace">
            <a:avLst>
              <a:gd name="adj1" fmla="val 8333"/>
              <a:gd name="adj2" fmla="val 4817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sp>
        <p:nvSpPr>
          <p:cNvPr id="46" name="Nawias klamrowy zamykający 45">
            <a:extLst>
              <a:ext uri="{FF2B5EF4-FFF2-40B4-BE49-F238E27FC236}">
                <a16:creationId xmlns:a16="http://schemas.microsoft.com/office/drawing/2014/main" id="{F45E42ED-9316-4632-87F1-63FDE18C85A4}"/>
              </a:ext>
            </a:extLst>
          </p:cNvPr>
          <p:cNvSpPr/>
          <p:nvPr/>
        </p:nvSpPr>
        <p:spPr>
          <a:xfrm rot="10800000">
            <a:off x="4808454" y="2553278"/>
            <a:ext cx="353218" cy="2207582"/>
          </a:xfrm>
          <a:prstGeom prst="rightBrace">
            <a:avLst>
              <a:gd name="adj1" fmla="val 8333"/>
              <a:gd name="adj2" fmla="val 5277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</p:spTree>
    <p:extLst>
      <p:ext uri="{BB962C8B-B14F-4D97-AF65-F5344CB8AC3E}">
        <p14:creationId xmlns:p14="http://schemas.microsoft.com/office/powerpoint/2010/main" val="3857296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2D8866D-3B56-4207-95CC-D7F8F0ADE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Oś Priorytetowa II Gospodarka niskoemisyjna EFRR (CT4, PI 4a) Działanie 2.9, 2.10, 2.11</a:t>
            </a:r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E80ADE7A-4EC6-4633-92EA-03BC913E6E56}"/>
              </a:ext>
            </a:extLst>
          </p:cNvPr>
          <p:cNvSpPr txBox="1"/>
          <p:nvPr/>
        </p:nvSpPr>
        <p:spPr>
          <a:xfrm>
            <a:off x="5334587" y="2071502"/>
            <a:ext cx="1635896" cy="59205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jednostek wytwarzania energii elektrycznej z OZE [szt.]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3ABF0F51-D716-4E51-BF3D-B9515B2EE692}"/>
              </a:ext>
            </a:extLst>
          </p:cNvPr>
          <p:cNvSpPr txBox="1"/>
          <p:nvPr/>
        </p:nvSpPr>
        <p:spPr>
          <a:xfrm>
            <a:off x="5348812" y="2917479"/>
            <a:ext cx="1619248" cy="58639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jednostek wytwarzania energii cieplnej z OZE [szt.]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13E0AA5B-9476-4A33-94B0-74E31CF73998}"/>
              </a:ext>
            </a:extLst>
          </p:cNvPr>
          <p:cNvSpPr txBox="1"/>
          <p:nvPr/>
        </p:nvSpPr>
        <p:spPr>
          <a:xfrm>
            <a:off x="5348812" y="3775352"/>
            <a:ext cx="1610340" cy="60957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Dodatkowa zdolność wytwarzania energii ze źródeł odnawialnych [MW]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8CC12842-A32D-4CFA-AEBC-D01A20BD9EFB}"/>
              </a:ext>
            </a:extLst>
          </p:cNvPr>
          <p:cNvSpPr txBox="1"/>
          <p:nvPr/>
        </p:nvSpPr>
        <p:spPr>
          <a:xfrm>
            <a:off x="2604072" y="1622126"/>
            <a:ext cx="1619248" cy="87870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Zastępowanie konwencjonalnych źródeł energii źródłami odnawialnymi (Działanie 2.9, PI 4a)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FA58D981-891A-403F-9274-1B2FC5868794}"/>
              </a:ext>
            </a:extLst>
          </p:cNvPr>
          <p:cNvSpPr txBox="1"/>
          <p:nvPr/>
        </p:nvSpPr>
        <p:spPr>
          <a:xfrm>
            <a:off x="5348812" y="4676994"/>
            <a:ext cx="1601297" cy="70093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Szacowany roczny spadek emisji gazów cieplarnianych [tony równoważnika CO2]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D4EFFC5E-DEBB-4F19-B7CD-4E6C652AB4F6}"/>
              </a:ext>
            </a:extLst>
          </p:cNvPr>
          <p:cNvSpPr txBox="1"/>
          <p:nvPr/>
        </p:nvSpPr>
        <p:spPr>
          <a:xfrm>
            <a:off x="8210436" y="3269914"/>
            <a:ext cx="1619248" cy="74933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Udział energii  odnawialnej w produkcji energii  elektrycznej ogółem [%]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D7BB8589-7B09-4EDA-8ACE-EC7299BE3C72}"/>
              </a:ext>
            </a:extLst>
          </p:cNvPr>
          <p:cNvSpPr txBox="1"/>
          <p:nvPr/>
        </p:nvSpPr>
        <p:spPr>
          <a:xfrm>
            <a:off x="10026650" y="1432761"/>
            <a:ext cx="1883410" cy="63874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Konieczność wypełnienia celu zawartego w Strategii Europa 2020 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1AFB407F-3B52-47DF-B26C-C80DE1F0EE87}"/>
              </a:ext>
            </a:extLst>
          </p:cNvPr>
          <p:cNvSpPr txBox="1"/>
          <p:nvPr/>
        </p:nvSpPr>
        <p:spPr>
          <a:xfrm>
            <a:off x="323479" y="4676994"/>
            <a:ext cx="1943983" cy="13332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Infrastruktura energetyczna </a:t>
            </a:r>
          </a:p>
          <a:p>
            <a:pPr algn="ctr"/>
            <a:r>
              <a:rPr lang="pl-PL" sz="1000" dirty="0"/>
              <a:t>nie zapewnia oczekiwanego  bezpieczeństwa dostaw energii, a także dostępu do sieci nowym  uczestnikom rynku  energetycznego, a  zwłaszcza  potencjalnym  producentom energii z OZE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43128B78-704F-4531-A6CB-E3970627CD55}"/>
              </a:ext>
            </a:extLst>
          </p:cNvPr>
          <p:cNvSpPr txBox="1"/>
          <p:nvPr/>
        </p:nvSpPr>
        <p:spPr>
          <a:xfrm>
            <a:off x="323480" y="3803029"/>
            <a:ext cx="1943983" cy="7203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Znaczący potencjał rozwoju energetyki wykorzystującej OZE, zwłaszcza energię wiatru, energię słoneczną, biomasę i biogaz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25530131-1C49-451C-865E-E9A6FF7FF650}"/>
              </a:ext>
            </a:extLst>
          </p:cNvPr>
          <p:cNvSpPr txBox="1"/>
          <p:nvPr/>
        </p:nvSpPr>
        <p:spPr>
          <a:xfrm>
            <a:off x="334436" y="1622086"/>
            <a:ext cx="1943983" cy="115336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Energetyka oparta na źródłach kopalnych, przyczyniających się do zanieczyszczenia powietrza. Potencjał elektroenergetyczny  województwa opiera  się na  działalności Zespołu Elektrowni  Dolna Odra. 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644317EE-ED15-47D8-9CE2-65C9606C4AE7}"/>
              </a:ext>
            </a:extLst>
          </p:cNvPr>
          <p:cNvSpPr txBox="1"/>
          <p:nvPr/>
        </p:nvSpPr>
        <p:spPr>
          <a:xfrm>
            <a:off x="323481" y="2929064"/>
            <a:ext cx="1943983" cy="7203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Konieczność zapewnienia stabilności dostaw energii dzięki rozwojowi rozproszonych źródeł energii </a:t>
            </a: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293D1789-4F4F-4918-874F-5F4D57A682F9}"/>
              </a:ext>
            </a:extLst>
          </p:cNvPr>
          <p:cNvSpPr txBox="1"/>
          <p:nvPr/>
        </p:nvSpPr>
        <p:spPr>
          <a:xfrm>
            <a:off x="2603152" y="2667146"/>
            <a:ext cx="1619248" cy="60276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Zwiększenie wykorzystania odnawialnych źródeł (Działanie 2.10, PI 4a)</a:t>
            </a: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CCDA0C1F-41E8-48D2-BB0A-A8BBC5CA1D93}"/>
              </a:ext>
            </a:extLst>
          </p:cNvPr>
          <p:cNvSpPr txBox="1"/>
          <p:nvPr/>
        </p:nvSpPr>
        <p:spPr>
          <a:xfrm>
            <a:off x="2539738" y="4676994"/>
            <a:ext cx="1619248" cy="98422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Zwiększenie potencjału sieci energetycznej do odbioru energii z odnawialnych źródeł energii (Działanie 2.11, PI 4a)</a:t>
            </a:r>
          </a:p>
        </p:txBody>
      </p:sp>
      <p:sp>
        <p:nvSpPr>
          <p:cNvPr id="35" name="pole tekstowe 34">
            <a:extLst>
              <a:ext uri="{FF2B5EF4-FFF2-40B4-BE49-F238E27FC236}">
                <a16:creationId xmlns:a16="http://schemas.microsoft.com/office/drawing/2014/main" id="{5573DAD6-C617-4A89-A080-3730F1DC7D80}"/>
              </a:ext>
            </a:extLst>
          </p:cNvPr>
          <p:cNvSpPr txBox="1"/>
          <p:nvPr/>
        </p:nvSpPr>
        <p:spPr>
          <a:xfrm>
            <a:off x="10052176" y="4107138"/>
            <a:ext cx="1883410" cy="106854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Obniżający się koszt wytwarzania energii solarnej  i wiatrowej dzięki udoskonalaniu stosowanych technologii oraz zwiększającej się konkurencji na rynku OZE</a:t>
            </a:r>
          </a:p>
        </p:txBody>
      </p:sp>
      <p:sp>
        <p:nvSpPr>
          <p:cNvPr id="36" name="pole tekstowe 35">
            <a:extLst>
              <a:ext uri="{FF2B5EF4-FFF2-40B4-BE49-F238E27FC236}">
                <a16:creationId xmlns:a16="http://schemas.microsoft.com/office/drawing/2014/main" id="{5A1E71FC-4F58-4D93-A60C-FB7A2B86F9FB}"/>
              </a:ext>
            </a:extLst>
          </p:cNvPr>
          <p:cNvSpPr txBox="1"/>
          <p:nvPr/>
        </p:nvSpPr>
        <p:spPr>
          <a:xfrm>
            <a:off x="10040999" y="3142515"/>
            <a:ext cx="1883410" cy="63874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Zwiększająca się świadomości na temat korzyści związanych z wykorzystaniem OZE</a:t>
            </a:r>
          </a:p>
        </p:txBody>
      </p:sp>
      <p:sp>
        <p:nvSpPr>
          <p:cNvPr id="37" name="pole tekstowe 36">
            <a:extLst>
              <a:ext uri="{FF2B5EF4-FFF2-40B4-BE49-F238E27FC236}">
                <a16:creationId xmlns:a16="http://schemas.microsoft.com/office/drawing/2014/main" id="{EE6D5F19-1D5B-4C88-9F6A-7225B5131272}"/>
              </a:ext>
            </a:extLst>
          </p:cNvPr>
          <p:cNvSpPr txBox="1"/>
          <p:nvPr/>
        </p:nvSpPr>
        <p:spPr>
          <a:xfrm>
            <a:off x="10026650" y="2395415"/>
            <a:ext cx="1883410" cy="40496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Stały wzrost zużycia energii</a:t>
            </a:r>
          </a:p>
        </p:txBody>
      </p:sp>
      <p:sp>
        <p:nvSpPr>
          <p:cNvPr id="38" name="pole tekstowe 37">
            <a:extLst>
              <a:ext uri="{FF2B5EF4-FFF2-40B4-BE49-F238E27FC236}">
                <a16:creationId xmlns:a16="http://schemas.microsoft.com/office/drawing/2014/main" id="{BB28479B-D422-45FE-9A84-8A8D82BBD407}"/>
              </a:ext>
            </a:extLst>
          </p:cNvPr>
          <p:cNvSpPr txBox="1"/>
          <p:nvPr/>
        </p:nvSpPr>
        <p:spPr>
          <a:xfrm>
            <a:off x="10052176" y="5501564"/>
            <a:ext cx="1883410" cy="57935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Ograniczenia dla budowy elektrowni wiatrowych (naturalne i legislacyjne)</a:t>
            </a:r>
          </a:p>
        </p:txBody>
      </p:sp>
      <p:sp>
        <p:nvSpPr>
          <p:cNvPr id="39" name="Nawias klamrowy zamykający 38">
            <a:extLst>
              <a:ext uri="{FF2B5EF4-FFF2-40B4-BE49-F238E27FC236}">
                <a16:creationId xmlns:a16="http://schemas.microsoft.com/office/drawing/2014/main" id="{F8FE3C9C-34A3-4E68-A785-E339C4A9C734}"/>
              </a:ext>
            </a:extLst>
          </p:cNvPr>
          <p:cNvSpPr/>
          <p:nvPr/>
        </p:nvSpPr>
        <p:spPr>
          <a:xfrm>
            <a:off x="2267462" y="1622086"/>
            <a:ext cx="211316" cy="2901297"/>
          </a:xfrm>
          <a:prstGeom prst="rightBrace">
            <a:avLst>
              <a:gd name="adj1" fmla="val 8333"/>
              <a:gd name="adj2" fmla="val 3324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cxnSp>
        <p:nvCxnSpPr>
          <p:cNvPr id="41" name="Łącznik prosty ze strzałką 40">
            <a:extLst>
              <a:ext uri="{FF2B5EF4-FFF2-40B4-BE49-F238E27FC236}">
                <a16:creationId xmlns:a16="http://schemas.microsoft.com/office/drawing/2014/main" id="{898B2333-C091-449D-AB2E-3BC73BD48AA0}"/>
              </a:ext>
            </a:extLst>
          </p:cNvPr>
          <p:cNvCxnSpPr>
            <a:cxnSpLocks/>
            <a:stCxn id="39" idx="1"/>
          </p:cNvCxnSpPr>
          <p:nvPr/>
        </p:nvCxnSpPr>
        <p:spPr>
          <a:xfrm flipV="1">
            <a:off x="2478778" y="2071501"/>
            <a:ext cx="273131" cy="515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Łącznik prosty ze strzałką 42">
            <a:extLst>
              <a:ext uri="{FF2B5EF4-FFF2-40B4-BE49-F238E27FC236}">
                <a16:creationId xmlns:a16="http://schemas.microsoft.com/office/drawing/2014/main" id="{8F921198-289C-4E76-8C0A-FCFB155D7296}"/>
              </a:ext>
            </a:extLst>
          </p:cNvPr>
          <p:cNvCxnSpPr>
            <a:cxnSpLocks/>
            <a:stCxn id="39" idx="1"/>
          </p:cNvCxnSpPr>
          <p:nvPr/>
        </p:nvCxnSpPr>
        <p:spPr>
          <a:xfrm>
            <a:off x="2478778" y="2586738"/>
            <a:ext cx="273131" cy="555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Łącznik prosty ze strzałką 44">
            <a:extLst>
              <a:ext uri="{FF2B5EF4-FFF2-40B4-BE49-F238E27FC236}">
                <a16:creationId xmlns:a16="http://schemas.microsoft.com/office/drawing/2014/main" id="{A385A248-E866-4ACE-BB14-D73DBCFFE21C}"/>
              </a:ext>
            </a:extLst>
          </p:cNvPr>
          <p:cNvCxnSpPr/>
          <p:nvPr/>
        </p:nvCxnSpPr>
        <p:spPr>
          <a:xfrm>
            <a:off x="2107474" y="4807131"/>
            <a:ext cx="644435" cy="278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Nawias klamrowy zamykający 45">
            <a:extLst>
              <a:ext uri="{FF2B5EF4-FFF2-40B4-BE49-F238E27FC236}">
                <a16:creationId xmlns:a16="http://schemas.microsoft.com/office/drawing/2014/main" id="{400502D0-50D3-45A3-A947-93038AA47877}"/>
              </a:ext>
            </a:extLst>
          </p:cNvPr>
          <p:cNvSpPr/>
          <p:nvPr/>
        </p:nvSpPr>
        <p:spPr>
          <a:xfrm>
            <a:off x="4226261" y="1622086"/>
            <a:ext cx="374835" cy="1647828"/>
          </a:xfrm>
          <a:prstGeom prst="rightBrace">
            <a:avLst>
              <a:gd name="adj1" fmla="val 8333"/>
              <a:gd name="adj2" fmla="val 681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sp>
        <p:nvSpPr>
          <p:cNvPr id="47" name="Nawias klamrowy zamykający 46">
            <a:extLst>
              <a:ext uri="{FF2B5EF4-FFF2-40B4-BE49-F238E27FC236}">
                <a16:creationId xmlns:a16="http://schemas.microsoft.com/office/drawing/2014/main" id="{0F837A8B-0001-44B7-97A2-F259821AF9FC}"/>
              </a:ext>
            </a:extLst>
          </p:cNvPr>
          <p:cNvSpPr/>
          <p:nvPr/>
        </p:nvSpPr>
        <p:spPr>
          <a:xfrm rot="10800000">
            <a:off x="4965566" y="2071501"/>
            <a:ext cx="374835" cy="3310395"/>
          </a:xfrm>
          <a:prstGeom prst="rightBrace">
            <a:avLst>
              <a:gd name="adj1" fmla="val 8333"/>
              <a:gd name="adj2" fmla="val 7981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sp>
        <p:nvSpPr>
          <p:cNvPr id="48" name="Nawias klamrowy zamykający 47">
            <a:extLst>
              <a:ext uri="{FF2B5EF4-FFF2-40B4-BE49-F238E27FC236}">
                <a16:creationId xmlns:a16="http://schemas.microsoft.com/office/drawing/2014/main" id="{106C0317-DBBE-4661-8E40-E130B8F780D7}"/>
              </a:ext>
            </a:extLst>
          </p:cNvPr>
          <p:cNvSpPr/>
          <p:nvPr/>
        </p:nvSpPr>
        <p:spPr>
          <a:xfrm>
            <a:off x="6918601" y="2071501"/>
            <a:ext cx="420904" cy="3310395"/>
          </a:xfrm>
          <a:prstGeom prst="rightBrace">
            <a:avLst>
              <a:gd name="adj1" fmla="val 8333"/>
              <a:gd name="adj2" fmla="val 4745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</p:spTree>
    <p:extLst>
      <p:ext uri="{BB962C8B-B14F-4D97-AF65-F5344CB8AC3E}">
        <p14:creationId xmlns:p14="http://schemas.microsoft.com/office/powerpoint/2010/main" val="1191322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FE353AF-48E2-408B-A065-FF883E212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Oś Priorytetowa II Gospodarka niskoemisyjna EFRR (CT4, PI 4c) Działanie 2.5, 2.6, 2.7, 2.8, 2.13, 2.15</a:t>
            </a:r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0ED6B261-C500-43B1-A570-EFA304398508}"/>
              </a:ext>
            </a:extLst>
          </p:cNvPr>
          <p:cNvSpPr txBox="1"/>
          <p:nvPr/>
        </p:nvSpPr>
        <p:spPr>
          <a:xfrm>
            <a:off x="2485921" y="1370646"/>
            <a:ext cx="1623542" cy="64082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Modernizacja energetyczna obiektów użyteczności publicznej (Działanie 2.5, PI 4c)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3DF2F6EE-61F8-4C70-91D3-7E5FA980F9DF}"/>
              </a:ext>
            </a:extLst>
          </p:cNvPr>
          <p:cNvSpPr txBox="1"/>
          <p:nvPr/>
        </p:nvSpPr>
        <p:spPr>
          <a:xfrm>
            <a:off x="5404605" y="3912972"/>
            <a:ext cx="1619248" cy="48632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zmodernizowanych energetycznie budynków [szt.]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8238C67A-B321-4621-AC93-66CCEC82F904}"/>
              </a:ext>
            </a:extLst>
          </p:cNvPr>
          <p:cNvSpPr txBox="1"/>
          <p:nvPr/>
        </p:nvSpPr>
        <p:spPr>
          <a:xfrm>
            <a:off x="5412652" y="4562854"/>
            <a:ext cx="1619248" cy="72786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gospodarstw domowych z lepszą klasą zużycia energii [gospodarstwa domowe]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EA7317CA-9207-47A0-94B3-BABDFB0C052B}"/>
              </a:ext>
            </a:extLst>
          </p:cNvPr>
          <p:cNvSpPr txBox="1"/>
          <p:nvPr/>
        </p:nvSpPr>
        <p:spPr>
          <a:xfrm>
            <a:off x="5404605" y="2362587"/>
            <a:ext cx="1619248" cy="57292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Szacowany roczny spadek emisji gazów cieplarnianych [tony równoważnika CO2]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AEE76AE1-E8A1-49B5-92F7-C99D5D8607D5}"/>
              </a:ext>
            </a:extLst>
          </p:cNvPr>
          <p:cNvSpPr txBox="1"/>
          <p:nvPr/>
        </p:nvSpPr>
        <p:spPr>
          <a:xfrm>
            <a:off x="5412652" y="3094933"/>
            <a:ext cx="1619248" cy="65447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Zmniejszenie rocznego zużycia energii pierwotnej w budynkach publicznych [kWh/rok]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0DEF8B92-FEB7-4C26-9BB3-F84131AAE58B}"/>
              </a:ext>
            </a:extLst>
          </p:cNvPr>
          <p:cNvSpPr txBox="1"/>
          <p:nvPr/>
        </p:nvSpPr>
        <p:spPr>
          <a:xfrm>
            <a:off x="8211276" y="2820859"/>
            <a:ext cx="1619248" cy="110367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Sprzedaż energii cieplnej </a:t>
            </a:r>
          </a:p>
          <a:p>
            <a:pPr algn="ctr"/>
            <a:r>
              <a:rPr lang="pl-PL" sz="1000" dirty="0"/>
              <a:t>na cele komunalno-bytowe dla budynków mieszkalnych w przeliczeniu na kubaturę budynków mieszkalnych, </a:t>
            </a:r>
          </a:p>
          <a:p>
            <a:pPr algn="ctr"/>
            <a:r>
              <a:rPr lang="pl-PL" sz="1000" dirty="0"/>
              <a:t>ogrzewanych centralnie [GJ/dam3]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E886648D-E6DF-455D-8832-FB13FBE348C9}"/>
              </a:ext>
            </a:extLst>
          </p:cNvPr>
          <p:cNvSpPr txBox="1"/>
          <p:nvPr/>
        </p:nvSpPr>
        <p:spPr>
          <a:xfrm>
            <a:off x="2484477" y="2155182"/>
            <a:ext cx="1623542" cy="71653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Modernizacja energetyczna obiektów użyteczności publicznej – ZIT SOM (Działanie 2.6, PI 4c)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37CDC426-F6A6-4EE3-BCBD-D667807BA113}"/>
              </a:ext>
            </a:extLst>
          </p:cNvPr>
          <p:cNvSpPr txBox="1"/>
          <p:nvPr/>
        </p:nvSpPr>
        <p:spPr>
          <a:xfrm>
            <a:off x="2488771" y="3986289"/>
            <a:ext cx="1619248" cy="74449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Modernizacja energetyczna wielorodzinnych budynków mieszkaniowych (Działanie 2.7, PI 4c)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D1D428EF-6140-4F84-9644-D716E13CEA59}"/>
              </a:ext>
            </a:extLst>
          </p:cNvPr>
          <p:cNvSpPr txBox="1"/>
          <p:nvPr/>
        </p:nvSpPr>
        <p:spPr>
          <a:xfrm>
            <a:off x="8226362" y="4244145"/>
            <a:ext cx="1619248" cy="49805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Sprzedaż energii cieplnej w ciągu roku w urzędach i instytucjach [GJ]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A397010C-81D1-4405-B910-22252214AC6A}"/>
              </a:ext>
            </a:extLst>
          </p:cNvPr>
          <p:cNvSpPr txBox="1"/>
          <p:nvPr/>
        </p:nvSpPr>
        <p:spPr>
          <a:xfrm>
            <a:off x="293461" y="3080790"/>
            <a:ext cx="1943983" cy="53932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Duże straty energii w istniejących budynkach mieszkalnych oraz publicznych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2B966C7C-991F-4E9D-9B1D-1490216A7482}"/>
              </a:ext>
            </a:extLst>
          </p:cNvPr>
          <p:cNvSpPr txBox="1"/>
          <p:nvPr/>
        </p:nvSpPr>
        <p:spPr>
          <a:xfrm>
            <a:off x="293462" y="3749411"/>
            <a:ext cx="1943983" cy="56725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Nieefektywny system użytkowania i wytwarzania energii w budynkach 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C15DFEB7-C999-42DB-8360-FA5A63D7D077}"/>
              </a:ext>
            </a:extLst>
          </p:cNvPr>
          <p:cNvSpPr txBox="1"/>
          <p:nvPr/>
        </p:nvSpPr>
        <p:spPr>
          <a:xfrm>
            <a:off x="10015128" y="1786995"/>
            <a:ext cx="1883410" cy="56899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prstClr val="black"/>
                </a:solidFill>
              </a:rPr>
              <a:t>Rosnące zużycie energii, m. in. w sektorze gospodarstw domowych (pozytywny)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594831C5-FDFC-493A-A690-5FC597D99490}"/>
              </a:ext>
            </a:extLst>
          </p:cNvPr>
          <p:cNvSpPr txBox="1"/>
          <p:nvPr/>
        </p:nvSpPr>
        <p:spPr>
          <a:xfrm>
            <a:off x="2484477" y="4873417"/>
            <a:ext cx="1623542" cy="74449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Modernizacja energetyczna wielorodzinnych budynków mieszkaniowych – ZIT SOM (Działanie 2.8, PI 4c)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CAB2B0A8-71BB-4CF9-92D9-8AF139CF8705}"/>
              </a:ext>
            </a:extLst>
          </p:cNvPr>
          <p:cNvSpPr txBox="1"/>
          <p:nvPr/>
        </p:nvSpPr>
        <p:spPr>
          <a:xfrm>
            <a:off x="10008152" y="2593864"/>
            <a:ext cx="1883410" cy="8839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prstClr val="black"/>
                </a:solidFill>
              </a:rPr>
              <a:t>Postępujący w ostatnich latach wzrost świadomości społecznej odnośnie problemów związanych z oszczędnością energii w Polsce (pozytywny)</a:t>
            </a:r>
            <a:r>
              <a:rPr lang="pl-PL" sz="1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F028A8D2-2116-49FD-8C02-502958FEE33D}"/>
              </a:ext>
            </a:extLst>
          </p:cNvPr>
          <p:cNvSpPr txBox="1"/>
          <p:nvPr/>
        </p:nvSpPr>
        <p:spPr>
          <a:xfrm>
            <a:off x="10015128" y="3721229"/>
            <a:ext cx="1883410" cy="76396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prstClr val="black"/>
                </a:solidFill>
              </a:rPr>
              <a:t>Zmienne ceny energii na rynku i istniejąca potrzeba poprawy bezpieczeństwa energetycznego regionu (pozytywny)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7D3BA527-11F8-4D2A-9573-0C00B1C73B05}"/>
              </a:ext>
            </a:extLst>
          </p:cNvPr>
          <p:cNvSpPr txBox="1"/>
          <p:nvPr/>
        </p:nvSpPr>
        <p:spPr>
          <a:xfrm>
            <a:off x="2488771" y="3015423"/>
            <a:ext cx="1619248" cy="82823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Modernizacja energetyczna obiektów użyteczności publicznej samorządu województwa (Działanie 2.13, PI 4c)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003587F4-BE6F-4EC4-A0B2-EAD49714260C}"/>
              </a:ext>
            </a:extLst>
          </p:cNvPr>
          <p:cNvSpPr txBox="1"/>
          <p:nvPr/>
        </p:nvSpPr>
        <p:spPr>
          <a:xfrm>
            <a:off x="2484477" y="5760544"/>
            <a:ext cx="1614072" cy="97194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Termomodernizacja budynków jednorodzinnych- Zachodniopomorski Program Antysmogowy (Działanie 2.15, PI 4c)</a:t>
            </a:r>
          </a:p>
        </p:txBody>
      </p:sp>
      <p:sp>
        <p:nvSpPr>
          <p:cNvPr id="37" name="Dowolny kształt: kształt 36">
            <a:extLst>
              <a:ext uri="{FF2B5EF4-FFF2-40B4-BE49-F238E27FC236}">
                <a16:creationId xmlns:a16="http://schemas.microsoft.com/office/drawing/2014/main" id="{63D73859-3A13-4E79-9837-7C650A6D334E}"/>
              </a:ext>
            </a:extLst>
          </p:cNvPr>
          <p:cNvSpPr/>
          <p:nvPr/>
        </p:nvSpPr>
        <p:spPr>
          <a:xfrm>
            <a:off x="10001176" y="4728353"/>
            <a:ext cx="1890386" cy="883957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000" dirty="0">
                <a:solidFill>
                  <a:prstClr val="black"/>
                </a:solidFill>
              </a:rPr>
              <a:t>Wysokie koszty inwestycji termomodernizacyjnych ze względu na niedobory wykonawców na rynku (negatywny)</a:t>
            </a:r>
          </a:p>
        </p:txBody>
      </p:sp>
      <p:sp>
        <p:nvSpPr>
          <p:cNvPr id="38" name="Nawias klamrowy zamykający 37">
            <a:extLst>
              <a:ext uri="{FF2B5EF4-FFF2-40B4-BE49-F238E27FC236}">
                <a16:creationId xmlns:a16="http://schemas.microsoft.com/office/drawing/2014/main" id="{5758C2F7-932F-4085-8E0F-1E956C9BC3A1}"/>
              </a:ext>
            </a:extLst>
          </p:cNvPr>
          <p:cNvSpPr/>
          <p:nvPr/>
        </p:nvSpPr>
        <p:spPr>
          <a:xfrm rot="10800000">
            <a:off x="2361476" y="1357950"/>
            <a:ext cx="108224" cy="5374539"/>
          </a:xfrm>
          <a:prstGeom prst="rightBrace">
            <a:avLst>
              <a:gd name="adj1" fmla="val 8333"/>
              <a:gd name="adj2" fmla="val 5674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cxnSp>
        <p:nvCxnSpPr>
          <p:cNvPr id="40" name="Łącznik prosty ze strzałką 39">
            <a:extLst>
              <a:ext uri="{FF2B5EF4-FFF2-40B4-BE49-F238E27FC236}">
                <a16:creationId xmlns:a16="http://schemas.microsoft.com/office/drawing/2014/main" id="{9B5A6856-F764-4CC7-894C-A4B02D550BE1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1933303" y="3477822"/>
            <a:ext cx="428173" cy="2049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Łącznik prosty ze strzałką 41">
            <a:extLst>
              <a:ext uri="{FF2B5EF4-FFF2-40B4-BE49-F238E27FC236}">
                <a16:creationId xmlns:a16="http://schemas.microsoft.com/office/drawing/2014/main" id="{18024812-9780-4879-B259-2CF53B4A1CB6}"/>
              </a:ext>
            </a:extLst>
          </p:cNvPr>
          <p:cNvCxnSpPr>
            <a:cxnSpLocks/>
            <a:endCxn id="38" idx="1"/>
          </p:cNvCxnSpPr>
          <p:nvPr/>
        </p:nvCxnSpPr>
        <p:spPr>
          <a:xfrm flipV="1">
            <a:off x="1933303" y="3682761"/>
            <a:ext cx="428173" cy="230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Nawias klamrowy zamykający 42">
            <a:extLst>
              <a:ext uri="{FF2B5EF4-FFF2-40B4-BE49-F238E27FC236}">
                <a16:creationId xmlns:a16="http://schemas.microsoft.com/office/drawing/2014/main" id="{5A47A45F-021A-422B-952D-0BC8AA6206E5}"/>
              </a:ext>
            </a:extLst>
          </p:cNvPr>
          <p:cNvSpPr/>
          <p:nvPr/>
        </p:nvSpPr>
        <p:spPr>
          <a:xfrm>
            <a:off x="4122796" y="1357951"/>
            <a:ext cx="451980" cy="5374539"/>
          </a:xfrm>
          <a:prstGeom prst="rightBrace">
            <a:avLst>
              <a:gd name="adj1" fmla="val 8333"/>
              <a:gd name="adj2" fmla="val 470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sp>
        <p:nvSpPr>
          <p:cNvPr id="44" name="Nawias klamrowy zamykający 43">
            <a:extLst>
              <a:ext uri="{FF2B5EF4-FFF2-40B4-BE49-F238E27FC236}">
                <a16:creationId xmlns:a16="http://schemas.microsoft.com/office/drawing/2014/main" id="{624BDCE0-5EE5-480F-BEF1-88811C9C0B1F}"/>
              </a:ext>
            </a:extLst>
          </p:cNvPr>
          <p:cNvSpPr/>
          <p:nvPr/>
        </p:nvSpPr>
        <p:spPr>
          <a:xfrm rot="10800000">
            <a:off x="4963886" y="2355985"/>
            <a:ext cx="451980" cy="2934732"/>
          </a:xfrm>
          <a:prstGeom prst="rightBrace">
            <a:avLst>
              <a:gd name="adj1" fmla="val 8333"/>
              <a:gd name="adj2" fmla="val 4820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sp>
        <p:nvSpPr>
          <p:cNvPr id="45" name="Nawias klamrowy zamykający 44">
            <a:extLst>
              <a:ext uri="{FF2B5EF4-FFF2-40B4-BE49-F238E27FC236}">
                <a16:creationId xmlns:a16="http://schemas.microsoft.com/office/drawing/2014/main" id="{7154052E-381A-41C4-BC08-71EED0B3E08A}"/>
              </a:ext>
            </a:extLst>
          </p:cNvPr>
          <p:cNvSpPr/>
          <p:nvPr/>
        </p:nvSpPr>
        <p:spPr>
          <a:xfrm>
            <a:off x="7018637" y="2355985"/>
            <a:ext cx="451980" cy="2934732"/>
          </a:xfrm>
          <a:prstGeom prst="rightBrace">
            <a:avLst>
              <a:gd name="adj1" fmla="val 8333"/>
              <a:gd name="adj2" fmla="val 5028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 dirty="0"/>
          </a:p>
        </p:txBody>
      </p:sp>
      <p:sp>
        <p:nvSpPr>
          <p:cNvPr id="46" name="Nawias klamrowy zamykający 45">
            <a:extLst>
              <a:ext uri="{FF2B5EF4-FFF2-40B4-BE49-F238E27FC236}">
                <a16:creationId xmlns:a16="http://schemas.microsoft.com/office/drawing/2014/main" id="{AD26F7D3-B43B-4476-907C-869D02E3ECB7}"/>
              </a:ext>
            </a:extLst>
          </p:cNvPr>
          <p:cNvSpPr/>
          <p:nvPr/>
        </p:nvSpPr>
        <p:spPr>
          <a:xfrm rot="10800000">
            <a:off x="7772559" y="2820859"/>
            <a:ext cx="451980" cy="1921337"/>
          </a:xfrm>
          <a:prstGeom prst="rightBrace">
            <a:avLst>
              <a:gd name="adj1" fmla="val 8333"/>
              <a:gd name="adj2" fmla="val 477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</p:spTree>
    <p:extLst>
      <p:ext uri="{BB962C8B-B14F-4D97-AF65-F5344CB8AC3E}">
        <p14:creationId xmlns:p14="http://schemas.microsoft.com/office/powerpoint/2010/main" val="4000763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936C41D-5C41-41F9-ADDF-1A1EF324C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Oś Priorytetowa II Gospodarka niskoemisyjna EFRR (CT4, PI 4g) Działanie 2.12</a:t>
            </a:r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969AE23A-7BC1-4EEC-84A0-438DF079E3D6}"/>
              </a:ext>
            </a:extLst>
          </p:cNvPr>
          <p:cNvSpPr txBox="1"/>
          <p:nvPr/>
        </p:nvSpPr>
        <p:spPr>
          <a:xfrm>
            <a:off x="2506914" y="2957718"/>
            <a:ext cx="1619252" cy="88231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Rozwój wytwarzania energii w kogeneracji z konwencjonalnych źródeł energii (Działanie 2.12, PI 4g)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95DFDCA0-4228-4101-A834-227FF0B65135}"/>
              </a:ext>
            </a:extLst>
          </p:cNvPr>
          <p:cNvSpPr txBox="1"/>
          <p:nvPr/>
        </p:nvSpPr>
        <p:spPr>
          <a:xfrm>
            <a:off x="4360645" y="2004446"/>
            <a:ext cx="1619248" cy="68414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jednostek wytwarzania energii elektrycznej i cieplnej w ramach kogeneracji [szt.]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34BCF0E3-08F4-4D73-B1DA-11D185143BF8}"/>
              </a:ext>
            </a:extLst>
          </p:cNvPr>
          <p:cNvSpPr txBox="1"/>
          <p:nvPr/>
        </p:nvSpPr>
        <p:spPr>
          <a:xfrm>
            <a:off x="4356139" y="2957718"/>
            <a:ext cx="1619248" cy="100953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Dodatkowa zdolność wytwarzania energii elektrycznej i cieplnej  w warunkach kogeneracji [MW]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50E27151-18C2-4FA4-9B00-5FE3B81EAF70}"/>
              </a:ext>
            </a:extLst>
          </p:cNvPr>
          <p:cNvSpPr txBox="1"/>
          <p:nvPr/>
        </p:nvSpPr>
        <p:spPr>
          <a:xfrm>
            <a:off x="4356139" y="4236382"/>
            <a:ext cx="1619248" cy="58078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przedsiębiorstw, które uzyskały wsparcie [przedsiębiorstwa]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68F0214F-7A7B-4BE5-8A20-90CCD3E160D5}"/>
              </a:ext>
            </a:extLst>
          </p:cNvPr>
          <p:cNvSpPr txBox="1"/>
          <p:nvPr/>
        </p:nvSpPr>
        <p:spPr>
          <a:xfrm>
            <a:off x="4356139" y="5085995"/>
            <a:ext cx="1619248" cy="60216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Szacowany roczny spadek emisji gazów cieplarnianych [tony równoważnika CO2]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9455B911-148A-4AA1-9B65-28B4067C093C}"/>
              </a:ext>
            </a:extLst>
          </p:cNvPr>
          <p:cNvSpPr txBox="1"/>
          <p:nvPr/>
        </p:nvSpPr>
        <p:spPr>
          <a:xfrm>
            <a:off x="8175634" y="3550298"/>
            <a:ext cx="1619248" cy="60216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Odsetek energii </a:t>
            </a:r>
          </a:p>
          <a:p>
            <a:pPr algn="ctr"/>
            <a:r>
              <a:rPr lang="pl-PL" sz="1000" dirty="0"/>
              <a:t>cieplnej produkowanej </a:t>
            </a:r>
          </a:p>
          <a:p>
            <a:pPr algn="ctr"/>
            <a:r>
              <a:rPr lang="pl-PL" sz="1000" dirty="0"/>
              <a:t>w skojarzeni [%]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14C45EA2-B91F-41D6-AD8F-586F30C3D5CE}"/>
              </a:ext>
            </a:extLst>
          </p:cNvPr>
          <p:cNvSpPr txBox="1"/>
          <p:nvPr/>
        </p:nvSpPr>
        <p:spPr>
          <a:xfrm>
            <a:off x="10001633" y="2813205"/>
            <a:ext cx="1883410" cy="44107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Konieczność zapewnienia stałych dostaw surowca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9A74B7C5-1017-45D8-85B7-1595A7F98A7D}"/>
              </a:ext>
            </a:extLst>
          </p:cNvPr>
          <p:cNvSpPr txBox="1"/>
          <p:nvPr/>
        </p:nvSpPr>
        <p:spPr>
          <a:xfrm>
            <a:off x="247666" y="2670777"/>
            <a:ext cx="1943983" cy="58603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Niewykorzystany potencjał regionu do produkcji energii w kogeneracji 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6095AD8E-DFD0-42AB-A7DF-528E12EA47FC}"/>
              </a:ext>
            </a:extLst>
          </p:cNvPr>
          <p:cNvSpPr txBox="1"/>
          <p:nvPr/>
        </p:nvSpPr>
        <p:spPr>
          <a:xfrm>
            <a:off x="255850" y="3419250"/>
            <a:ext cx="1943983" cy="83429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Straty energii w wyniku wytwarzania energii elektrycznej i cieplnej w oddzielnych procesach technologicznych 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556EE425-F0BD-4B2E-BBDE-FEE88A41F72E}"/>
              </a:ext>
            </a:extLst>
          </p:cNvPr>
          <p:cNvSpPr txBox="1"/>
          <p:nvPr/>
        </p:nvSpPr>
        <p:spPr>
          <a:xfrm>
            <a:off x="10001633" y="3477549"/>
            <a:ext cx="1883410" cy="76115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Dość niski pułap mocy (1 MW energii elektrycznej) ograniczający opłacalność ekonomiczną wsparcia 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4E7D3BDD-7721-4A1D-A6E9-EF3CB8D08EF5}"/>
              </a:ext>
            </a:extLst>
          </p:cNvPr>
          <p:cNvSpPr txBox="1"/>
          <p:nvPr/>
        </p:nvSpPr>
        <p:spPr>
          <a:xfrm>
            <a:off x="10001633" y="4461973"/>
            <a:ext cx="1883410" cy="62402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>
                <a:solidFill>
                  <a:schemeClr val="tx1"/>
                </a:solidFill>
              </a:rPr>
              <a:t>Konieczność pozyskania pozwolenia na wytwarzanie energii w kogeneracji </a:t>
            </a:r>
          </a:p>
        </p:txBody>
      </p:sp>
      <p:sp>
        <p:nvSpPr>
          <p:cNvPr id="23" name="Nawias klamrowy zamykający 22">
            <a:extLst>
              <a:ext uri="{FF2B5EF4-FFF2-40B4-BE49-F238E27FC236}">
                <a16:creationId xmlns:a16="http://schemas.microsoft.com/office/drawing/2014/main" id="{F1AF9FC4-DB51-46DD-AF92-161BFBFCCB46}"/>
              </a:ext>
            </a:extLst>
          </p:cNvPr>
          <p:cNvSpPr/>
          <p:nvPr/>
        </p:nvSpPr>
        <p:spPr>
          <a:xfrm>
            <a:off x="2190367" y="2665207"/>
            <a:ext cx="206751" cy="1588336"/>
          </a:xfrm>
          <a:prstGeom prst="rightBrace">
            <a:avLst>
              <a:gd name="adj1" fmla="val 8333"/>
              <a:gd name="adj2" fmla="val 470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sp>
        <p:nvSpPr>
          <p:cNvPr id="27" name="Nawias klamrowy zamykający 26">
            <a:extLst>
              <a:ext uri="{FF2B5EF4-FFF2-40B4-BE49-F238E27FC236}">
                <a16:creationId xmlns:a16="http://schemas.microsoft.com/office/drawing/2014/main" id="{78A78488-C4EC-46B5-B7E3-6FA8A4347C2C}"/>
              </a:ext>
            </a:extLst>
          </p:cNvPr>
          <p:cNvSpPr/>
          <p:nvPr/>
        </p:nvSpPr>
        <p:spPr>
          <a:xfrm rot="10800000">
            <a:off x="4158851" y="2004442"/>
            <a:ext cx="206751" cy="2812726"/>
          </a:xfrm>
          <a:prstGeom prst="rightBrace">
            <a:avLst>
              <a:gd name="adj1" fmla="val 8333"/>
              <a:gd name="adj2" fmla="val 4984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sp>
        <p:nvSpPr>
          <p:cNvPr id="28" name="Nawias klamrowy zamykający 27">
            <a:extLst>
              <a:ext uri="{FF2B5EF4-FFF2-40B4-BE49-F238E27FC236}">
                <a16:creationId xmlns:a16="http://schemas.microsoft.com/office/drawing/2014/main" id="{13598BC6-69BB-4418-BC1A-C6638D6B1A3E}"/>
              </a:ext>
            </a:extLst>
          </p:cNvPr>
          <p:cNvSpPr/>
          <p:nvPr/>
        </p:nvSpPr>
        <p:spPr>
          <a:xfrm>
            <a:off x="5993166" y="2012886"/>
            <a:ext cx="572683" cy="3653071"/>
          </a:xfrm>
          <a:prstGeom prst="rightBrace">
            <a:avLst>
              <a:gd name="adj1" fmla="val 8333"/>
              <a:gd name="adj2" fmla="val 5103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</p:spTree>
    <p:extLst>
      <p:ext uri="{BB962C8B-B14F-4D97-AF65-F5344CB8AC3E}">
        <p14:creationId xmlns:p14="http://schemas.microsoft.com/office/powerpoint/2010/main" val="1046161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67B1832-D7E4-41EF-9C17-F4D460B4F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/>
              <a:t>Oś Priorytetowa II Gospodarka niskoemisyjna EFRR – Działanie 2.14 Poprawa jakości powietrza (CT6, PI 6e)</a:t>
            </a:r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CDCDC093-6C94-462D-9959-79941074C08E}"/>
              </a:ext>
            </a:extLst>
          </p:cNvPr>
          <p:cNvSpPr txBox="1"/>
          <p:nvPr/>
        </p:nvSpPr>
        <p:spPr>
          <a:xfrm>
            <a:off x="4346574" y="3593467"/>
            <a:ext cx="1589123" cy="53363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jednostek wytwarzania energii cieplnej z OZE (szt.)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5B9097CC-ED89-4937-BBA9-975F4874EF47}"/>
              </a:ext>
            </a:extLst>
          </p:cNvPr>
          <p:cNvSpPr txBox="1"/>
          <p:nvPr/>
        </p:nvSpPr>
        <p:spPr>
          <a:xfrm>
            <a:off x="4351436" y="4761694"/>
            <a:ext cx="1589123" cy="51603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Dodatkowa zdolność wytwarzania energii ze źródeł odnawialnych (MW)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57BCD3B8-5AE7-4295-90FC-18263DF7D51B}"/>
              </a:ext>
            </a:extLst>
          </p:cNvPr>
          <p:cNvSpPr txBox="1"/>
          <p:nvPr/>
        </p:nvSpPr>
        <p:spPr>
          <a:xfrm>
            <a:off x="6291845" y="3694793"/>
            <a:ext cx="1621794" cy="76279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Zmniejszenie zużycia energii końcowej w wyniku realizacji projektów (GJ/rok)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A41FAB6F-48CE-433D-B1B7-D69620B5CBC9}"/>
              </a:ext>
            </a:extLst>
          </p:cNvPr>
          <p:cNvSpPr txBox="1"/>
          <p:nvPr/>
        </p:nvSpPr>
        <p:spPr>
          <a:xfrm>
            <a:off x="8251629" y="2813337"/>
            <a:ext cx="1495620" cy="57429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Poziom stężenia</a:t>
            </a:r>
            <a:br>
              <a:rPr lang="pl-PL" sz="1000" dirty="0"/>
            </a:br>
            <a:r>
              <a:rPr lang="pl-PL" sz="1000" dirty="0"/>
              <a:t>pyłu zawieszonego</a:t>
            </a:r>
            <a:br>
              <a:rPr lang="pl-PL" sz="1000" dirty="0"/>
            </a:br>
            <a:r>
              <a:rPr lang="pl-PL" sz="1000" dirty="0"/>
              <a:t>PM10 - lokalnie (</a:t>
            </a:r>
            <a:r>
              <a:rPr lang="pl-PL" sz="1000" dirty="0" err="1"/>
              <a:t>μg</a:t>
            </a:r>
            <a:r>
              <a:rPr lang="pl-PL" sz="1000" dirty="0"/>
              <a:t>/m3)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8534BFF8-E75A-44DE-880F-BC35F6344CEA}"/>
              </a:ext>
            </a:extLst>
          </p:cNvPr>
          <p:cNvSpPr txBox="1"/>
          <p:nvPr/>
        </p:nvSpPr>
        <p:spPr>
          <a:xfrm>
            <a:off x="2496672" y="3269810"/>
            <a:ext cx="1619248" cy="118051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Wymiana źródeł ciepła na mniej emisyjne w indywidualnych gospodarstwach domowych</a:t>
            </a:r>
          </a:p>
          <a:p>
            <a:pPr algn="ctr"/>
            <a:r>
              <a:rPr lang="pl-PL" sz="1000" dirty="0"/>
              <a:t>(Poddziałanie 2.14, CT6, PI 6e)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122556E1-FC8E-4960-9788-3DD999451BC1}"/>
              </a:ext>
            </a:extLst>
          </p:cNvPr>
          <p:cNvSpPr txBox="1"/>
          <p:nvPr/>
        </p:nvSpPr>
        <p:spPr>
          <a:xfrm>
            <a:off x="4346573" y="2517474"/>
            <a:ext cx="1589123" cy="44140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zmodernizowanych źródeł ciepła (</a:t>
            </a:r>
            <a:r>
              <a:rPr lang="pl-PL" sz="1000" dirty="0" err="1"/>
              <a:t>szt</a:t>
            </a:r>
            <a:r>
              <a:rPr lang="pl-PL" sz="1000" dirty="0"/>
              <a:t>)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F71BF8B6-02D0-4965-9C8F-3F4317FBBAD2}"/>
              </a:ext>
            </a:extLst>
          </p:cNvPr>
          <p:cNvSpPr txBox="1"/>
          <p:nvPr/>
        </p:nvSpPr>
        <p:spPr>
          <a:xfrm>
            <a:off x="6296708" y="2003132"/>
            <a:ext cx="1619250" cy="44138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Spadek emisji pyłów (Mg/rok)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948550AD-ECC3-4F8A-A833-94F7C2053328}"/>
              </a:ext>
            </a:extLst>
          </p:cNvPr>
          <p:cNvSpPr txBox="1"/>
          <p:nvPr/>
        </p:nvSpPr>
        <p:spPr>
          <a:xfrm>
            <a:off x="342335" y="2545238"/>
            <a:ext cx="1883410" cy="83117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Produkcja ciepła w nieefektywnych domowych instalacjach grzewczych i lokalnych kotłowniach (spalanie paliw niskiej jakości)</a:t>
            </a:r>
            <a:endParaRPr lang="pl-PL" sz="1000" dirty="0">
              <a:solidFill>
                <a:schemeClr val="tx1"/>
              </a:solidFill>
            </a:endParaRP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684D5C69-7692-4362-9B76-6163342E1990}"/>
              </a:ext>
            </a:extLst>
          </p:cNvPr>
          <p:cNvSpPr txBox="1"/>
          <p:nvPr/>
        </p:nvSpPr>
        <p:spPr>
          <a:xfrm>
            <a:off x="9994195" y="1352508"/>
            <a:ext cx="1883410" cy="198031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Wymagająca  ciągłej poprawy świadomość ekologiczna  (negatywny) oraz sytuacja materialna mieszkańców (negatywny):</a:t>
            </a:r>
          </a:p>
          <a:p>
            <a:pPr marL="171450" indent="-171450" algn="ctr">
              <a:buFontTx/>
              <a:buChar char="-"/>
            </a:pPr>
            <a:r>
              <a:rPr lang="pl-PL" sz="900" dirty="0">
                <a:solidFill>
                  <a:schemeClr val="tx1"/>
                </a:solidFill>
              </a:rPr>
              <a:t>odchodzenie od spalania paliw o niewłaściwej jakości;</a:t>
            </a:r>
          </a:p>
          <a:p>
            <a:pPr marL="171450" indent="-171450" algn="ctr">
              <a:buFontTx/>
              <a:buChar char="-"/>
            </a:pPr>
            <a:r>
              <a:rPr lang="pl-PL" sz="900" dirty="0"/>
              <a:t>zaprzestanie niekontrolowane go spalania odpadów  pochodzenia komunalnego w piecach domowych;</a:t>
            </a:r>
          </a:p>
          <a:p>
            <a:pPr marL="171450" indent="-171450" algn="ctr">
              <a:buFontTx/>
              <a:buChar char="-"/>
            </a:pPr>
            <a:r>
              <a:rPr lang="pl-PL" sz="900" dirty="0"/>
              <a:t>inicjatywy oddolne  do realizacji projektów inspirowane przez społeczności lokalne.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6012E085-D0DB-45B9-A697-F4F2FB491827}"/>
              </a:ext>
            </a:extLst>
          </p:cNvPr>
          <p:cNvSpPr txBox="1"/>
          <p:nvPr/>
        </p:nvSpPr>
        <p:spPr>
          <a:xfrm>
            <a:off x="349937" y="1657635"/>
            <a:ext cx="1883410" cy="64597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Niedostateczna efektywność energetyczna budownictwa mieszkaniowego i budynków</a:t>
            </a:r>
            <a:br>
              <a:rPr lang="pl-PL" sz="1000" dirty="0"/>
            </a:br>
            <a:r>
              <a:rPr lang="pl-PL" sz="1000" dirty="0"/>
              <a:t>użyteczności publicznej </a:t>
            </a:r>
            <a:endParaRPr lang="pl-PL" sz="1000" dirty="0">
              <a:solidFill>
                <a:schemeClr val="tx1"/>
              </a:solidFill>
            </a:endParaRP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50B3810E-6453-4207-8EEF-C540C22DEDD1}"/>
              </a:ext>
            </a:extLst>
          </p:cNvPr>
          <p:cNvSpPr txBox="1"/>
          <p:nvPr/>
        </p:nvSpPr>
        <p:spPr>
          <a:xfrm>
            <a:off x="9994195" y="3525179"/>
            <a:ext cx="1883410" cy="127707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Ograniczone możliwości finansowania  projektów podlegających wsparciu oraz szeroka skala innych potrzeb inwestycyjnych wśród potencjalnych beneficjentów wsparcia - jednostki samorządu terytorialnego, ich związki i stowarzyszenia (negatywny)</a:t>
            </a:r>
            <a:endParaRPr lang="pl-PL" sz="900" dirty="0">
              <a:solidFill>
                <a:schemeClr val="tx1"/>
              </a:solidFill>
            </a:endParaRP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71CA9C1E-E3D6-4F30-B8AA-0753501D3167}"/>
              </a:ext>
            </a:extLst>
          </p:cNvPr>
          <p:cNvSpPr txBox="1"/>
          <p:nvPr/>
        </p:nvSpPr>
        <p:spPr>
          <a:xfrm>
            <a:off x="10000019" y="4994606"/>
            <a:ext cx="1883410" cy="92072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900" dirty="0"/>
              <a:t>Największy udział węgla w bilansie zużycia paliw pierwotnych i nośników energii w regionie wpływa na istnienie dużego potencjału do realizacji projektów polegających na wymianie źródeł ciepła (pozytywny)</a:t>
            </a:r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id="{AF6E30EB-4B6F-435F-BAB2-673168983611}"/>
              </a:ext>
            </a:extLst>
          </p:cNvPr>
          <p:cNvSpPr txBox="1"/>
          <p:nvPr/>
        </p:nvSpPr>
        <p:spPr>
          <a:xfrm>
            <a:off x="346912" y="3618045"/>
            <a:ext cx="1880359" cy="115506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Nadmierna emisja zanieczyszczeń  antropogenicznych do atmosfery niekorzystnie wpływająca na stan cennych siedlisk przyrodniczych oraz gatunków zwierząt, roślin i grzybów</a:t>
            </a:r>
            <a:endParaRPr lang="pl-PL" sz="1000" dirty="0">
              <a:solidFill>
                <a:schemeClr val="tx1"/>
              </a:solidFill>
            </a:endParaRP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id="{5F896C0B-3443-4AA9-ABD0-232D0883FF9D}"/>
              </a:ext>
            </a:extLst>
          </p:cNvPr>
          <p:cNvSpPr txBox="1"/>
          <p:nvPr/>
        </p:nvSpPr>
        <p:spPr>
          <a:xfrm>
            <a:off x="349937" y="5019711"/>
            <a:ext cx="1883410" cy="10427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Nadmierna emisja zanieczyszczeń  antropogenicznych do atmosfery niekorzystnie wpływająca na infrastrukturę / przedmioty (np. budynki, pomniki, materiały)</a:t>
            </a:r>
            <a:endParaRPr lang="pl-PL" sz="1000" dirty="0">
              <a:solidFill>
                <a:schemeClr val="tx1"/>
              </a:solidFill>
            </a:endParaRPr>
          </a:p>
        </p:txBody>
      </p:sp>
      <p:sp>
        <p:nvSpPr>
          <p:cNvPr id="34" name="pole tekstowe 33">
            <a:extLst>
              <a:ext uri="{FF2B5EF4-FFF2-40B4-BE49-F238E27FC236}">
                <a16:creationId xmlns:a16="http://schemas.microsoft.com/office/drawing/2014/main" id="{092B9AEF-E573-4F22-9361-0DFD81360B6B}"/>
              </a:ext>
            </a:extLst>
          </p:cNvPr>
          <p:cNvSpPr txBox="1"/>
          <p:nvPr/>
        </p:nvSpPr>
        <p:spPr>
          <a:xfrm>
            <a:off x="6296707" y="2804296"/>
            <a:ext cx="1621794" cy="53072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Szacowany roczny spadek emisji gazów cieplarnianych (tony równoważnika CO2) </a:t>
            </a:r>
          </a:p>
        </p:txBody>
      </p:sp>
      <p:sp>
        <p:nvSpPr>
          <p:cNvPr id="35" name="pole tekstowe 34">
            <a:extLst>
              <a:ext uri="{FF2B5EF4-FFF2-40B4-BE49-F238E27FC236}">
                <a16:creationId xmlns:a16="http://schemas.microsoft.com/office/drawing/2014/main" id="{5C2D325D-4836-4141-AB07-BA6FD8A6AEC1}"/>
              </a:ext>
            </a:extLst>
          </p:cNvPr>
          <p:cNvSpPr txBox="1"/>
          <p:nvPr/>
        </p:nvSpPr>
        <p:spPr>
          <a:xfrm>
            <a:off x="6291845" y="4817365"/>
            <a:ext cx="1621794" cy="92072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Produkcja energii cieplnej z nowo wybudowanych / nowych mocy wytwórczych instalacji wykorzystujących OZE (</a:t>
            </a:r>
            <a:r>
              <a:rPr lang="pl-PL" sz="1000" dirty="0" err="1"/>
              <a:t>MWht</a:t>
            </a:r>
            <a:r>
              <a:rPr lang="pl-PL" sz="1000" dirty="0"/>
              <a:t>/rok)</a:t>
            </a:r>
          </a:p>
        </p:txBody>
      </p:sp>
      <p:sp>
        <p:nvSpPr>
          <p:cNvPr id="36" name="pole tekstowe 35">
            <a:extLst>
              <a:ext uri="{FF2B5EF4-FFF2-40B4-BE49-F238E27FC236}">
                <a16:creationId xmlns:a16="http://schemas.microsoft.com/office/drawing/2014/main" id="{33B2FE31-8ADC-4842-9ECE-05E09BE20810}"/>
              </a:ext>
            </a:extLst>
          </p:cNvPr>
          <p:cNvSpPr txBox="1"/>
          <p:nvPr/>
        </p:nvSpPr>
        <p:spPr>
          <a:xfrm>
            <a:off x="8251629" y="3949661"/>
            <a:ext cx="1495620" cy="112883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Liczba dni w roku z</a:t>
            </a:r>
            <a:br>
              <a:rPr lang="pl-PL" sz="1000" dirty="0"/>
            </a:br>
            <a:r>
              <a:rPr lang="pl-PL" sz="1000" dirty="0"/>
              <a:t>przekroczeniem</a:t>
            </a:r>
            <a:br>
              <a:rPr lang="pl-PL" sz="1000" dirty="0"/>
            </a:br>
            <a:r>
              <a:rPr lang="pl-PL" sz="1000" dirty="0"/>
              <a:t>dziennej</a:t>
            </a:r>
            <a:br>
              <a:rPr lang="pl-PL" sz="1000" dirty="0"/>
            </a:br>
            <a:r>
              <a:rPr lang="pl-PL" sz="1000" dirty="0"/>
              <a:t>dopuszczalnej</a:t>
            </a:r>
            <a:br>
              <a:rPr lang="pl-PL" sz="1000" dirty="0"/>
            </a:br>
            <a:r>
              <a:rPr lang="pl-PL" sz="1000" dirty="0"/>
              <a:t>normy stężenia</a:t>
            </a:r>
            <a:br>
              <a:rPr lang="pl-PL" sz="1000" dirty="0"/>
            </a:br>
            <a:r>
              <a:rPr lang="pl-PL" sz="1000" dirty="0"/>
              <a:t>pyłu PM10</a:t>
            </a:r>
          </a:p>
          <a:p>
            <a:pPr algn="ctr"/>
            <a:r>
              <a:rPr lang="pl-PL" sz="1000" dirty="0"/>
              <a:t>(dni)</a:t>
            </a:r>
          </a:p>
        </p:txBody>
      </p:sp>
      <p:sp>
        <p:nvSpPr>
          <p:cNvPr id="55" name="Nawias klamrowy zamykający 54">
            <a:extLst>
              <a:ext uri="{FF2B5EF4-FFF2-40B4-BE49-F238E27FC236}">
                <a16:creationId xmlns:a16="http://schemas.microsoft.com/office/drawing/2014/main" id="{217D3E5E-9A2D-4C44-BA5A-F6C0E33C4DEF}"/>
              </a:ext>
            </a:extLst>
          </p:cNvPr>
          <p:cNvSpPr/>
          <p:nvPr/>
        </p:nvSpPr>
        <p:spPr>
          <a:xfrm>
            <a:off x="2221978" y="1657635"/>
            <a:ext cx="221247" cy="4404862"/>
          </a:xfrm>
          <a:prstGeom prst="rightBrace">
            <a:avLst>
              <a:gd name="adj1" fmla="val 8333"/>
              <a:gd name="adj2" fmla="val 4984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sp>
        <p:nvSpPr>
          <p:cNvPr id="56" name="Nawias klamrowy zamykający 55">
            <a:extLst>
              <a:ext uri="{FF2B5EF4-FFF2-40B4-BE49-F238E27FC236}">
                <a16:creationId xmlns:a16="http://schemas.microsoft.com/office/drawing/2014/main" id="{CE1E9326-73B6-43AC-8C98-9F921491C4AA}"/>
              </a:ext>
            </a:extLst>
          </p:cNvPr>
          <p:cNvSpPr/>
          <p:nvPr/>
        </p:nvSpPr>
        <p:spPr>
          <a:xfrm rot="10800000">
            <a:off x="4169366" y="2517472"/>
            <a:ext cx="199320" cy="2760253"/>
          </a:xfrm>
          <a:prstGeom prst="rightBrace">
            <a:avLst>
              <a:gd name="adj1" fmla="val 8333"/>
              <a:gd name="adj2" fmla="val 5174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sp>
        <p:nvSpPr>
          <p:cNvPr id="57" name="Nawias klamrowy zamykający 56">
            <a:extLst>
              <a:ext uri="{FF2B5EF4-FFF2-40B4-BE49-F238E27FC236}">
                <a16:creationId xmlns:a16="http://schemas.microsoft.com/office/drawing/2014/main" id="{496E463E-FB47-4CEE-AEEC-C86F5C35122B}"/>
              </a:ext>
            </a:extLst>
          </p:cNvPr>
          <p:cNvSpPr/>
          <p:nvPr/>
        </p:nvSpPr>
        <p:spPr>
          <a:xfrm rot="10800000">
            <a:off x="6116289" y="1996285"/>
            <a:ext cx="190402" cy="3741801"/>
          </a:xfrm>
          <a:prstGeom prst="rightBrace">
            <a:avLst>
              <a:gd name="adj1" fmla="val 8333"/>
              <a:gd name="adj2" fmla="val 3381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sp>
        <p:nvSpPr>
          <p:cNvPr id="58" name="Nawias klamrowy zamykający 57">
            <a:extLst>
              <a:ext uri="{FF2B5EF4-FFF2-40B4-BE49-F238E27FC236}">
                <a16:creationId xmlns:a16="http://schemas.microsoft.com/office/drawing/2014/main" id="{58793652-6D52-47AC-9D22-2005DEE6614E}"/>
              </a:ext>
            </a:extLst>
          </p:cNvPr>
          <p:cNvSpPr/>
          <p:nvPr/>
        </p:nvSpPr>
        <p:spPr>
          <a:xfrm>
            <a:off x="5918447" y="3593467"/>
            <a:ext cx="157266" cy="1684257"/>
          </a:xfrm>
          <a:prstGeom prst="rightBrace">
            <a:avLst>
              <a:gd name="adj1" fmla="val 8333"/>
              <a:gd name="adj2" fmla="val 5174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cxnSp>
        <p:nvCxnSpPr>
          <p:cNvPr id="60" name="Łącznik prosty ze strzałką 59">
            <a:extLst>
              <a:ext uri="{FF2B5EF4-FFF2-40B4-BE49-F238E27FC236}">
                <a16:creationId xmlns:a16="http://schemas.microsoft.com/office/drawing/2014/main" id="{355F0057-C2E6-41C8-AE0C-B3F3C46A0124}"/>
              </a:ext>
            </a:extLst>
          </p:cNvPr>
          <p:cNvCxnSpPr>
            <a:cxnSpLocks/>
          </p:cNvCxnSpPr>
          <p:nvPr/>
        </p:nvCxnSpPr>
        <p:spPr>
          <a:xfrm flipV="1">
            <a:off x="5747657" y="2240409"/>
            <a:ext cx="696723" cy="5729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Łącznik prosty ze strzałką 61">
            <a:extLst>
              <a:ext uri="{FF2B5EF4-FFF2-40B4-BE49-F238E27FC236}">
                <a16:creationId xmlns:a16="http://schemas.microsoft.com/office/drawing/2014/main" id="{FA306667-6523-4FEE-93B3-F11EBA594DB4}"/>
              </a:ext>
            </a:extLst>
          </p:cNvPr>
          <p:cNvCxnSpPr>
            <a:cxnSpLocks/>
          </p:cNvCxnSpPr>
          <p:nvPr/>
        </p:nvCxnSpPr>
        <p:spPr>
          <a:xfrm>
            <a:off x="5738949" y="2804296"/>
            <a:ext cx="696723" cy="1545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Łącznik prosty ze strzałką 63">
            <a:extLst>
              <a:ext uri="{FF2B5EF4-FFF2-40B4-BE49-F238E27FC236}">
                <a16:creationId xmlns:a16="http://schemas.microsoft.com/office/drawing/2014/main" id="{072CAFA7-4130-4A10-BB52-A60AB37F5CB2}"/>
              </a:ext>
            </a:extLst>
          </p:cNvPr>
          <p:cNvCxnSpPr/>
          <p:nvPr/>
        </p:nvCxnSpPr>
        <p:spPr>
          <a:xfrm>
            <a:off x="5747657" y="2813337"/>
            <a:ext cx="696723" cy="10857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Nawias klamrowy zamykający 66">
            <a:extLst>
              <a:ext uri="{FF2B5EF4-FFF2-40B4-BE49-F238E27FC236}">
                <a16:creationId xmlns:a16="http://schemas.microsoft.com/office/drawing/2014/main" id="{69F64D6D-27DD-4BBD-A406-D63DBD2D3B62}"/>
              </a:ext>
            </a:extLst>
          </p:cNvPr>
          <p:cNvSpPr/>
          <p:nvPr/>
        </p:nvSpPr>
        <p:spPr>
          <a:xfrm>
            <a:off x="7890387" y="2003132"/>
            <a:ext cx="261019" cy="3734954"/>
          </a:xfrm>
          <a:prstGeom prst="rightBrace">
            <a:avLst>
              <a:gd name="adj1" fmla="val 8333"/>
              <a:gd name="adj2" fmla="val 4567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cxnSp>
        <p:nvCxnSpPr>
          <p:cNvPr id="69" name="Łącznik prosty ze strzałką 68">
            <a:extLst>
              <a:ext uri="{FF2B5EF4-FFF2-40B4-BE49-F238E27FC236}">
                <a16:creationId xmlns:a16="http://schemas.microsoft.com/office/drawing/2014/main" id="{61304AE6-A761-4C4A-B85B-8BF9DF1E3129}"/>
              </a:ext>
            </a:extLst>
          </p:cNvPr>
          <p:cNvCxnSpPr>
            <a:cxnSpLocks/>
            <a:stCxn id="67" idx="1"/>
          </p:cNvCxnSpPr>
          <p:nvPr/>
        </p:nvCxnSpPr>
        <p:spPr>
          <a:xfrm flipV="1">
            <a:off x="8151406" y="2958878"/>
            <a:ext cx="229204" cy="7503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Łącznik prosty ze strzałką 71">
            <a:extLst>
              <a:ext uri="{FF2B5EF4-FFF2-40B4-BE49-F238E27FC236}">
                <a16:creationId xmlns:a16="http://schemas.microsoft.com/office/drawing/2014/main" id="{E1321AC7-B2FA-4F22-A93F-1DF6A5F4F561}"/>
              </a:ext>
            </a:extLst>
          </p:cNvPr>
          <p:cNvCxnSpPr>
            <a:cxnSpLocks/>
            <a:stCxn id="67" idx="1"/>
          </p:cNvCxnSpPr>
          <p:nvPr/>
        </p:nvCxnSpPr>
        <p:spPr>
          <a:xfrm>
            <a:off x="8151406" y="3709184"/>
            <a:ext cx="276750" cy="697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Nawias klamrowy zamykający 72">
            <a:extLst>
              <a:ext uri="{FF2B5EF4-FFF2-40B4-BE49-F238E27FC236}">
                <a16:creationId xmlns:a16="http://schemas.microsoft.com/office/drawing/2014/main" id="{70F17E8B-FA7F-4EA8-99D5-9ED78160C22F}"/>
              </a:ext>
            </a:extLst>
          </p:cNvPr>
          <p:cNvSpPr/>
          <p:nvPr/>
        </p:nvSpPr>
        <p:spPr>
          <a:xfrm rot="10800000">
            <a:off x="9847470" y="1352507"/>
            <a:ext cx="190403" cy="4562819"/>
          </a:xfrm>
          <a:prstGeom prst="rightBrace">
            <a:avLst>
              <a:gd name="adj1" fmla="val 8333"/>
              <a:gd name="adj2" fmla="val 4865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cxnSp>
        <p:nvCxnSpPr>
          <p:cNvPr id="75" name="Łącznik prosty ze strzałką 74">
            <a:extLst>
              <a:ext uri="{FF2B5EF4-FFF2-40B4-BE49-F238E27FC236}">
                <a16:creationId xmlns:a16="http://schemas.microsoft.com/office/drawing/2014/main" id="{C62EAE14-3F89-4042-BA23-93C7D43C5FEA}"/>
              </a:ext>
            </a:extLst>
          </p:cNvPr>
          <p:cNvCxnSpPr>
            <a:endCxn id="73" idx="1"/>
          </p:cNvCxnSpPr>
          <p:nvPr/>
        </p:nvCxnSpPr>
        <p:spPr>
          <a:xfrm>
            <a:off x="9570720" y="2958877"/>
            <a:ext cx="276750" cy="7364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Łącznik prosty ze strzałką 76">
            <a:extLst>
              <a:ext uri="{FF2B5EF4-FFF2-40B4-BE49-F238E27FC236}">
                <a16:creationId xmlns:a16="http://schemas.microsoft.com/office/drawing/2014/main" id="{E2A79280-0729-432F-83E8-0008A63A059E}"/>
              </a:ext>
            </a:extLst>
          </p:cNvPr>
          <p:cNvCxnSpPr>
            <a:cxnSpLocks/>
            <a:endCxn id="73" idx="1"/>
          </p:cNvCxnSpPr>
          <p:nvPr/>
        </p:nvCxnSpPr>
        <p:spPr>
          <a:xfrm flipV="1">
            <a:off x="9570720" y="3695286"/>
            <a:ext cx="276750" cy="697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4854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1189</Words>
  <Application>Microsoft Office PowerPoint</Application>
  <PresentationFormat>Panoramiczny</PresentationFormat>
  <Paragraphs>97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Motyw pakietu Office</vt:lpstr>
      <vt:lpstr>Oś Priorytetowa II Gospodarka niskoemisyjna EFRR (CT4, PI 4e) Działanie 2.1, 2.2, 2.3, 2.4</vt:lpstr>
      <vt:lpstr>Oś Priorytetowa II Gospodarka niskoemisyjna EFRR (CT4, PI 4a) Działanie 2.9, 2.10, 2.11</vt:lpstr>
      <vt:lpstr>Oś Priorytetowa II Gospodarka niskoemisyjna EFRR (CT4, PI 4c) Działanie 2.5, 2.6, 2.7, 2.8, 2.13, 2.15</vt:lpstr>
      <vt:lpstr>Oś Priorytetowa II Gospodarka niskoemisyjna EFRR (CT4, PI 4g) Działanie 2.12</vt:lpstr>
      <vt:lpstr>Oś Priorytetowa II Gospodarka niskoemisyjna EFRR – Działanie 2.14 Poprawa jakości powietrza (CT6, PI 6e)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Jeremi Jarocki</dc:creator>
  <cp:lastModifiedBy>Jeremi Jarocki</cp:lastModifiedBy>
  <cp:revision>11</cp:revision>
  <dcterms:created xsi:type="dcterms:W3CDTF">2019-04-04T12:50:42Z</dcterms:created>
  <dcterms:modified xsi:type="dcterms:W3CDTF">2019-04-18T14:49:07Z</dcterms:modified>
</cp:coreProperties>
</file>